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73" r:id="rId2"/>
  </p:sldMasterIdLst>
  <p:notesMasterIdLst>
    <p:notesMasterId r:id="rId79"/>
  </p:notesMasterIdLst>
  <p:handoutMasterIdLst>
    <p:handoutMasterId r:id="rId80"/>
  </p:handoutMasterIdLst>
  <p:sldIdLst>
    <p:sldId id="355" r:id="rId3"/>
    <p:sldId id="431" r:id="rId4"/>
    <p:sldId id="356" r:id="rId5"/>
    <p:sldId id="357" r:id="rId6"/>
    <p:sldId id="358" r:id="rId7"/>
    <p:sldId id="359" r:id="rId8"/>
    <p:sldId id="360" r:id="rId9"/>
    <p:sldId id="361" r:id="rId10"/>
    <p:sldId id="362" r:id="rId11"/>
    <p:sldId id="363" r:id="rId12"/>
    <p:sldId id="364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75" r:id="rId23"/>
    <p:sldId id="376" r:id="rId24"/>
    <p:sldId id="377" r:id="rId25"/>
    <p:sldId id="378" r:id="rId26"/>
    <p:sldId id="379" r:id="rId27"/>
    <p:sldId id="380" r:id="rId28"/>
    <p:sldId id="381" r:id="rId29"/>
    <p:sldId id="382" r:id="rId30"/>
    <p:sldId id="383" r:id="rId31"/>
    <p:sldId id="384" r:id="rId32"/>
    <p:sldId id="385" r:id="rId33"/>
    <p:sldId id="386" r:id="rId34"/>
    <p:sldId id="387" r:id="rId35"/>
    <p:sldId id="388" r:id="rId36"/>
    <p:sldId id="389" r:id="rId37"/>
    <p:sldId id="390" r:id="rId38"/>
    <p:sldId id="391" r:id="rId39"/>
    <p:sldId id="392" r:id="rId40"/>
    <p:sldId id="393" r:id="rId41"/>
    <p:sldId id="394" r:id="rId42"/>
    <p:sldId id="395" r:id="rId43"/>
    <p:sldId id="396" r:id="rId44"/>
    <p:sldId id="397" r:id="rId45"/>
    <p:sldId id="398" r:id="rId46"/>
    <p:sldId id="399" r:id="rId47"/>
    <p:sldId id="400" r:id="rId48"/>
    <p:sldId id="401" r:id="rId49"/>
    <p:sldId id="402" r:id="rId50"/>
    <p:sldId id="403" r:id="rId51"/>
    <p:sldId id="404" r:id="rId52"/>
    <p:sldId id="405" r:id="rId53"/>
    <p:sldId id="406" r:id="rId54"/>
    <p:sldId id="407" r:id="rId55"/>
    <p:sldId id="408" r:id="rId56"/>
    <p:sldId id="409" r:id="rId57"/>
    <p:sldId id="410" r:id="rId58"/>
    <p:sldId id="411" r:id="rId59"/>
    <p:sldId id="412" r:id="rId60"/>
    <p:sldId id="413" r:id="rId61"/>
    <p:sldId id="414" r:id="rId62"/>
    <p:sldId id="415" r:id="rId63"/>
    <p:sldId id="416" r:id="rId64"/>
    <p:sldId id="417" r:id="rId65"/>
    <p:sldId id="418" r:id="rId66"/>
    <p:sldId id="419" r:id="rId67"/>
    <p:sldId id="420" r:id="rId68"/>
    <p:sldId id="421" r:id="rId69"/>
    <p:sldId id="422" r:id="rId70"/>
    <p:sldId id="423" r:id="rId71"/>
    <p:sldId id="424" r:id="rId72"/>
    <p:sldId id="425" r:id="rId73"/>
    <p:sldId id="426" r:id="rId74"/>
    <p:sldId id="427" r:id="rId75"/>
    <p:sldId id="428" r:id="rId76"/>
    <p:sldId id="429" r:id="rId77"/>
    <p:sldId id="430" r:id="rId78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Автор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398" autoAdjust="0"/>
    <p:restoredTop sz="96327" autoAdjust="0"/>
  </p:normalViewPr>
  <p:slideViewPr>
    <p:cSldViewPr snapToGrid="0">
      <p:cViewPr varScale="1">
        <p:scale>
          <a:sx n="88" d="100"/>
          <a:sy n="88" d="100"/>
        </p:scale>
        <p:origin x="-355" y="-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82" d="100"/>
          <a:sy n="82" d="100"/>
        </p:scale>
        <p:origin x="3954" y="9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theme" Target="theme/theme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presProps" Target="presProps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handoutMaster" Target="handoutMasters/handoutMaster1.xml"/><Relationship Id="rId85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RU" sz="1200"/>
            </a:lvl1pPr>
          </a:lstStyle>
          <a:p>
            <a:pPr rtl="0"/>
            <a:fld id="{51F6ED01-B613-435C-806E-485D60D5A270}" type="datetime1">
              <a:rPr lang="ru-RU" smtClean="0"/>
              <a:pPr rtl="0"/>
              <a:t>21.03.2025</a:t>
            </a:fld>
            <a:endParaRPr lang="ru-RU" dirty="0"/>
          </a:p>
        </p:txBody>
      </p:sp>
      <p:sp>
        <p:nvSpPr>
          <p:cNvPr id="1048924" name="Номер слайда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RU" sz="1200"/>
            </a:lvl1pPr>
          </a:lstStyle>
          <a:p>
            <a:pPr rtl="0"/>
            <a:fld id="{E2C230DF-5933-439D-898F-38E9AC9BA688}" type="slidenum">
              <a:rPr lang="ru-RU" smtClean="0"/>
              <a:pPr rtl="0"/>
              <a:t>‹#›</a:t>
            </a:fld>
            <a:endParaRPr lang="ru-RU" dirty="0"/>
          </a:p>
        </p:txBody>
      </p:sp>
      <p:sp>
        <p:nvSpPr>
          <p:cNvPr id="1048925" name="Нижний колонтитул 6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1048926" name="Верхний колонтитул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7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1048918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RU" sz="1200"/>
            </a:lvl1pPr>
          </a:lstStyle>
          <a:p>
            <a:fld id="{E22AA5DB-3D36-41C7-B5E9-13985188493D}" type="datetime1">
              <a:rPr lang="ru-RU" smtClean="0"/>
              <a:pPr/>
              <a:t>21.03.2025</a:t>
            </a:fld>
            <a:endParaRPr lang="ru-RU" dirty="0"/>
          </a:p>
        </p:txBody>
      </p:sp>
      <p:sp>
        <p:nvSpPr>
          <p:cNvPr id="1048919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048920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ru-RU"/>
            </a:def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048921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1048922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RU" sz="1200"/>
            </a:lvl1pPr>
          </a:lstStyle>
          <a:p>
            <a:pPr rtl="0"/>
            <a:fld id="{A89C7E07-3C67-C64C-8DA0-0404F6303970}" type="slidenum">
              <a:rPr lang="ru-RU" smtClean="0"/>
              <a:pPr rtl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1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32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048633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A89C7E07-3C67-C64C-8DA0-0404F6303970}" type="slidenum">
              <a:rPr lang="ru-RU" smtClean="0"/>
              <a:pPr rtl="0"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6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57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048658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A89C7E07-3C67-C64C-8DA0-0404F6303970}" type="slidenum">
              <a:rPr lang="ru-RU" smtClean="0"/>
              <a:pPr rtl="0"/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4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75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048676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A89C7E07-3C67-C64C-8DA0-0404F6303970}" type="slidenum">
              <a:rPr lang="ru-RU" smtClean="0"/>
              <a:pPr rtl="0"/>
              <a:t>12</a:t>
            </a:fld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9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80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048681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A89C7E07-3C67-C64C-8DA0-0404F6303970}" type="slidenum">
              <a:rPr lang="ru-RU" smtClean="0"/>
              <a:pPr rtl="0"/>
              <a:t>13</a:t>
            </a:fld>
            <a:endParaRPr lang="ru-R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4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85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048686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A89C7E07-3C67-C64C-8DA0-0404F6303970}" type="slidenum">
              <a:rPr lang="ru-RU" smtClean="0"/>
              <a:pPr rtl="0"/>
              <a:t>14</a:t>
            </a:fld>
            <a:endParaRPr lang="ru-R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8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89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048690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A89C7E07-3C67-C64C-8DA0-0404F6303970}" type="slidenum">
              <a:rPr lang="ru-RU" smtClean="0"/>
              <a:pPr rtl="0"/>
              <a:t>15</a:t>
            </a:fld>
            <a:endParaRPr lang="ru-R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3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94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048695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A89C7E07-3C67-C64C-8DA0-0404F6303970}" type="slidenum">
              <a:rPr lang="ru-RU" smtClean="0"/>
              <a:pPr rtl="0"/>
              <a:t>16</a:t>
            </a:fld>
            <a:endParaRPr lang="ru-RU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8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99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048700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A89C7E07-3C67-C64C-8DA0-0404F6303970}" type="slidenum">
              <a:rPr lang="ru-RU" smtClean="0"/>
              <a:pPr rtl="0"/>
              <a:t>17</a:t>
            </a:fld>
            <a:endParaRPr lang="ru-RU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3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04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048705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A89C7E07-3C67-C64C-8DA0-0404F6303970}" type="slidenum">
              <a:rPr lang="ru-RU" smtClean="0"/>
              <a:pPr rtl="0"/>
              <a:t>18</a:t>
            </a:fld>
            <a:endParaRPr lang="ru-RU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1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12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048713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A89C7E07-3C67-C64C-8DA0-0404F6303970}" type="slidenum">
              <a:rPr lang="ru-RU" smtClean="0"/>
              <a:pPr rtl="0"/>
              <a:t>22</a:t>
            </a:fld>
            <a:endParaRPr lang="ru-RU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5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16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048717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A89C7E07-3C67-C64C-8DA0-0404F6303970}" type="slidenum">
              <a:rPr lang="ru-RU" smtClean="0"/>
              <a:pPr rtl="0"/>
              <a:t>23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1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32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048633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A89C7E07-3C67-C64C-8DA0-0404F6303970}" type="slidenum">
              <a:rPr lang="ru-RU" smtClean="0"/>
              <a:pPr rtl="0"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9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20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048721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A89C7E07-3C67-C64C-8DA0-0404F6303970}" type="slidenum">
              <a:rPr lang="ru-RU" smtClean="0"/>
              <a:pPr rtl="0"/>
              <a:t>24</a:t>
            </a:fld>
            <a:endParaRPr lang="ru-RU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1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3520" cy="411192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1048762" name="CustomShape 2"/>
          <p:cNvSpPr/>
          <p:nvPr/>
        </p:nvSpPr>
        <p:spPr>
          <a:xfrm>
            <a:off x="3884760" y="8685360"/>
            <a:ext cx="2968920" cy="45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rgbClr val="000000"/>
          </a:fontRef>
        </p:style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E1D0DC28-4288-4BAE-BDCB-D5953120427A}" type="slidenum">
              <a:rPr lang="ru-RU" sz="1200" b="0" strike="noStrike" spc="-1">
                <a:solidFill>
                  <a:srgbClr val="000000"/>
                </a:solidFill>
                <a:latin typeface="Times New Roman"/>
              </a:rPr>
              <a:pPr algn="r">
                <a:lnSpc>
                  <a:spcPct val="100000"/>
                </a:lnSpc>
              </a:pPr>
              <a:t>40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6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3520" cy="411192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1048777" name="CustomShape 2"/>
          <p:cNvSpPr/>
          <p:nvPr/>
        </p:nvSpPr>
        <p:spPr>
          <a:xfrm>
            <a:off x="3884760" y="8685360"/>
            <a:ext cx="2968920" cy="45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rgbClr val="000000"/>
          </a:fontRef>
        </p:style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667C16BA-F192-40C1-AA57-4206F1C8AF2B}" type="slidenum">
              <a:rPr lang="ru-RU" sz="1200" b="0" strike="noStrike" spc="-1">
                <a:solidFill>
                  <a:srgbClr val="000000"/>
                </a:solidFill>
                <a:latin typeface="Times New Roman"/>
              </a:rPr>
              <a:pPr algn="r">
                <a:lnSpc>
                  <a:spcPct val="100000"/>
                </a:lnSpc>
              </a:pPr>
              <a:t>43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3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834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048835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A89C7E07-3C67-C64C-8DA0-0404F6303970}" type="slidenum">
              <a:rPr lang="ru-RU" smtClean="0"/>
              <a:pPr rtl="0"/>
              <a:t>59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0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11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048612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A89C7E07-3C67-C64C-8DA0-0404F6303970}" type="slidenum">
              <a:rPr lang="ru-RU" smtClean="0"/>
              <a:pPr rtl="0"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1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592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048593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A89C7E07-3C67-C64C-8DA0-0404F6303970}" type="slidenum">
              <a:rPr lang="ru-RU" smtClean="0"/>
              <a:pPr rtl="0"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6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07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048608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A89C7E07-3C67-C64C-8DA0-0404F6303970}" type="slidenum">
              <a:rPr lang="ru-RU" smtClean="0"/>
              <a:pPr rtl="0"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3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24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048625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A89C7E07-3C67-C64C-8DA0-0404F6303970}" type="slidenum">
              <a:rPr lang="ru-RU" smtClean="0"/>
              <a:pPr rtl="0"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1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42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048643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A89C7E07-3C67-C64C-8DA0-0404F6303970}" type="slidenum">
              <a:rPr lang="ru-RU" smtClean="0"/>
              <a:pPr rtl="0"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6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47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048648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A89C7E07-3C67-C64C-8DA0-0404F6303970}" type="slidenum">
              <a:rPr lang="ru-RU" smtClean="0"/>
              <a:pPr rtl="0"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1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52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1048653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A89C7E07-3C67-C64C-8DA0-0404F6303970}" type="slidenum">
              <a:rPr lang="ru-RU" smtClean="0"/>
              <a:pPr rtl="0"/>
              <a:t>9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6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309904" y="411479"/>
            <a:ext cx="5486400" cy="3291840"/>
          </a:xfrm>
          <a:prstGeom prst="rect">
            <a:avLst/>
          </a:prstGeom>
        </p:spPr>
        <p:txBody>
          <a:bodyPr lIns="0" tIns="0" rIns="0" bIns="0" rtlCol="0" anchor="b">
            <a:noAutofit/>
          </a:bodyPr>
          <a:lstStyle>
            <a:lvl1pPr algn="l">
              <a:lnSpc>
                <a:spcPct val="80000"/>
              </a:lnSpc>
              <a:defRPr lang="ru-RU"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/>
              <a:t>Заголовок слайда </a:t>
            </a:r>
          </a:p>
        </p:txBody>
      </p:sp>
      <p:grpSp>
        <p:nvGrpSpPr>
          <p:cNvPr id="122" name="Группа 8"/>
          <p:cNvGrpSpPr/>
          <p:nvPr userDrawn="1"/>
        </p:nvGrpSpPr>
        <p:grpSpPr bwMode="auto">
          <a:xfrm>
            <a:off x="1" y="758752"/>
            <a:ext cx="6099248" cy="6099248"/>
            <a:chOff x="0" y="12289"/>
            <a:chExt cx="3550" cy="3551"/>
          </a:xfrm>
        </p:grpSpPr>
        <p:sp>
          <p:nvSpPr>
            <p:cNvPr id="1048627" name="Полилиния 9"/>
            <p:cNvSpPr/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048628" name="Полилиния 10"/>
            <p:cNvSpPr/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048629" name="Полилиния 11"/>
            <p:cNvSpPr/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</p:grpSp>
      <p:cxnSp>
        <p:nvCxnSpPr>
          <p:cNvPr id="3145731" name="Прямая соединительная линия 12"/>
          <p:cNvCxnSpPr>
            <a:cxnSpLocks/>
          </p:cNvCxnSpPr>
          <p:nvPr userDrawn="1"/>
        </p:nvCxnSpPr>
        <p:spPr>
          <a:xfrm>
            <a:off x="6309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содержимое и таблица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4" name="Группа 4"/>
          <p:cNvGrpSpPr/>
          <p:nvPr userDrawn="1"/>
        </p:nvGrpSpPr>
        <p:grpSpPr bwMode="auto">
          <a:xfrm rot="16200000" flipV="1">
            <a:off x="0" y="3900132"/>
            <a:ext cx="2959226" cy="2959226"/>
            <a:chOff x="0" y="12289"/>
            <a:chExt cx="3550" cy="3551"/>
          </a:xfrm>
        </p:grpSpPr>
        <p:sp>
          <p:nvSpPr>
            <p:cNvPr id="1048896" name="Полилиния 13"/>
            <p:cNvSpPr/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048897" name="Полилиния 14"/>
            <p:cNvSpPr/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048898" name="Полилиния 15"/>
            <p:cNvSpPr/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</p:grpSp>
      <p:sp>
        <p:nvSpPr>
          <p:cNvPr id="1048899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661409" y="4661717"/>
            <a:ext cx="7936230" cy="1380760"/>
          </a:xfrm>
          <a:prstGeom prst="rect">
            <a:avLst/>
          </a:prstGeom>
        </p:spPr>
        <p:txBody>
          <a:bodyPr lIns="0" tIns="0" rIns="0" bIns="0" rtlCol="0" anchor="b" anchorCtr="0">
            <a:noAutofit/>
          </a:bodyPr>
          <a:lstStyle>
            <a:lvl1pPr>
              <a:defRPr lang="ru-RU" sz="4400" b="1" i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/>
              <a:t>Заголовок слайда </a:t>
            </a:r>
          </a:p>
        </p:txBody>
      </p:sp>
      <p:cxnSp>
        <p:nvCxnSpPr>
          <p:cNvPr id="3145750" name="Прямая соединительная линия 3"/>
          <p:cNvCxnSpPr>
            <a:cxnSpLocks/>
          </p:cNvCxnSpPr>
          <p:nvPr userDrawn="1"/>
        </p:nvCxnSpPr>
        <p:spPr>
          <a:xfrm>
            <a:off x="3670935" y="631317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48900" name="Объект 5"/>
          <p:cNvSpPr>
            <a:spLocks noGrp="1"/>
          </p:cNvSpPr>
          <p:nvPr>
            <p:ph sz="quarter" idx="14" hasCustomPrompt="1"/>
          </p:nvPr>
        </p:nvSpPr>
        <p:spPr>
          <a:xfrm>
            <a:off x="603885" y="584005"/>
            <a:ext cx="2825115" cy="3999060"/>
          </a:xfrm>
        </p:spPr>
        <p:txBody>
          <a:bodyPr lIns="0" tIns="274320" rtlCol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lang="ru-RU" sz="2000"/>
            </a:lvl1pPr>
            <a:lvl2pPr marL="457200" indent="0">
              <a:spcBef>
                <a:spcPts val="1800"/>
              </a:spcBef>
              <a:buNone/>
              <a:defRPr lang="ru-RU" sz="2000"/>
            </a:lvl2pPr>
            <a:lvl3pPr marL="914400" indent="0">
              <a:spcBef>
                <a:spcPts val="1800"/>
              </a:spcBef>
              <a:buNone/>
              <a:defRPr lang="ru-RU" sz="2000"/>
            </a:lvl3pPr>
            <a:lvl4pPr marL="1371600" indent="0">
              <a:spcBef>
                <a:spcPts val="1800"/>
              </a:spcBef>
              <a:buNone/>
              <a:defRPr lang="ru-RU" sz="2000"/>
            </a:lvl4pPr>
            <a:lvl5pPr marL="1828800" indent="0">
              <a:spcBef>
                <a:spcPts val="1800"/>
              </a:spcBef>
              <a:buNone/>
              <a:defRPr lang="ru-RU" sz="20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048901" name="Объект 5"/>
          <p:cNvSpPr>
            <a:spLocks noGrp="1"/>
          </p:cNvSpPr>
          <p:nvPr>
            <p:ph sz="quarter" idx="13" hasCustomPrompt="1"/>
          </p:nvPr>
        </p:nvSpPr>
        <p:spPr>
          <a:xfrm>
            <a:off x="3670934" y="584005"/>
            <a:ext cx="7926705" cy="3999060"/>
          </a:xfrm>
        </p:spPr>
        <p:txBody>
          <a:bodyPr lIns="0" rtlCol="0">
            <a:normAutofit/>
          </a:bodyPr>
          <a:lstStyle>
            <a:lvl1pPr marL="0" indent="0">
              <a:spcBef>
                <a:spcPts val="1800"/>
              </a:spcBef>
              <a:buNone/>
              <a:defRPr lang="ru-RU" sz="2000"/>
            </a:lvl1pPr>
            <a:lvl2pPr>
              <a:spcBef>
                <a:spcPts val="600"/>
              </a:spcBef>
              <a:defRPr lang="ru-RU" sz="2000"/>
            </a:lvl2pPr>
            <a:lvl3pPr>
              <a:spcBef>
                <a:spcPts val="1800"/>
              </a:spcBef>
              <a:defRPr lang="ru-RU" sz="2000"/>
            </a:lvl3pPr>
            <a:lvl4pPr>
              <a:spcBef>
                <a:spcPts val="1800"/>
              </a:spcBef>
              <a:defRPr lang="ru-RU" sz="2000"/>
            </a:lvl4pPr>
            <a:lvl5pPr>
              <a:spcBef>
                <a:spcPts val="1800"/>
              </a:spcBef>
              <a:defRPr lang="ru-RU" sz="20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048902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294A09A9-5501-47C1-A89A-A340965A2BE2}" type="slidenum">
              <a:rPr lang="ru-RU" smtClean="0"/>
              <a:pPr rtl="0"/>
              <a:t>‹#›</a:t>
            </a:fld>
            <a:endParaRPr lang="ru-RU" dirty="0">
              <a:latin typeface="+mn-lt"/>
            </a:endParaRPr>
          </a:p>
        </p:txBody>
      </p:sp>
      <p:sp>
        <p:nvSpPr>
          <p:cNvPr id="1048903" name="Дата 7"/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>
              <a:latin typeface="+mn-lt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два объекта содержимого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9" name="Группа 10"/>
          <p:cNvGrpSpPr/>
          <p:nvPr userDrawn="1"/>
        </p:nvGrpSpPr>
        <p:grpSpPr bwMode="auto">
          <a:xfrm rot="10800000">
            <a:off x="8870040" y="0"/>
            <a:ext cx="3325208" cy="3325208"/>
            <a:chOff x="0" y="12289"/>
            <a:chExt cx="3550" cy="3551"/>
          </a:xfrm>
        </p:grpSpPr>
        <p:sp>
          <p:nvSpPr>
            <p:cNvPr id="1048876" name="Полилиния 4"/>
            <p:cNvSpPr/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048877" name="Полилиния 5"/>
            <p:cNvSpPr/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048878" name="Полилиния 7"/>
            <p:cNvSpPr/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</p:grpSp>
      <p:sp>
        <p:nvSpPr>
          <p:cNvPr id="1048879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594360" y="198408"/>
            <a:ext cx="10972800" cy="1574317"/>
          </a:xfrm>
          <a:prstGeom prst="rect">
            <a:avLst/>
          </a:prstGeom>
        </p:spPr>
        <p:txBody>
          <a:bodyPr lIns="0" tIns="0" rIns="0" bIns="0" rtlCol="0" anchor="b" anchorCtr="0">
            <a:noAutofit/>
          </a:bodyPr>
          <a:lstStyle>
            <a:lvl1pPr>
              <a:defRPr lang="ru-RU" sz="4400" b="1" i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/>
              <a:t>Заголовок слайда </a:t>
            </a:r>
          </a:p>
        </p:txBody>
      </p:sp>
      <p:cxnSp>
        <p:nvCxnSpPr>
          <p:cNvPr id="3145747" name="Прямая соединительная линия 3"/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48880" name="Объект 5"/>
          <p:cNvSpPr>
            <a:spLocks noGrp="1"/>
          </p:cNvSpPr>
          <p:nvPr>
            <p:ph sz="quarter" idx="13" hasCustomPrompt="1"/>
          </p:nvPr>
        </p:nvSpPr>
        <p:spPr>
          <a:xfrm>
            <a:off x="595523" y="2676525"/>
            <a:ext cx="5746750" cy="3597470"/>
          </a:xfrm>
        </p:spPr>
        <p:txBody>
          <a:bodyPr lIns="0" rtlCol="0">
            <a:normAutofit/>
          </a:bodyPr>
          <a:lstStyle>
            <a:lvl1pPr marL="0" indent="0">
              <a:spcBef>
                <a:spcPts val="1800"/>
              </a:spcBef>
              <a:buNone/>
              <a:defRPr lang="ru-RU" sz="2000"/>
            </a:lvl1pPr>
            <a:lvl2pPr>
              <a:spcBef>
                <a:spcPts val="600"/>
              </a:spcBef>
              <a:defRPr lang="ru-RU" sz="2000"/>
            </a:lvl2pPr>
            <a:lvl3pPr>
              <a:spcBef>
                <a:spcPts val="1800"/>
              </a:spcBef>
              <a:defRPr lang="ru-RU" sz="2000"/>
            </a:lvl3pPr>
            <a:lvl4pPr>
              <a:spcBef>
                <a:spcPts val="1800"/>
              </a:spcBef>
              <a:defRPr lang="ru-RU" sz="2000"/>
            </a:lvl4pPr>
            <a:lvl5pPr>
              <a:spcBef>
                <a:spcPts val="1800"/>
              </a:spcBef>
              <a:defRPr lang="ru-RU" sz="20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048881" name="Объект 5"/>
          <p:cNvSpPr>
            <a:spLocks noGrp="1"/>
          </p:cNvSpPr>
          <p:nvPr>
            <p:ph sz="quarter" idx="14" hasCustomPrompt="1"/>
          </p:nvPr>
        </p:nvSpPr>
        <p:spPr>
          <a:xfrm>
            <a:off x="7620000" y="2676525"/>
            <a:ext cx="3947160" cy="3597470"/>
          </a:xfrm>
        </p:spPr>
        <p:txBody>
          <a:bodyPr lIns="0" rtlCol="0">
            <a:normAutofit/>
          </a:bodyPr>
          <a:lstStyle>
            <a:lvl1pPr marL="342900" indent="-342900">
              <a:spcBef>
                <a:spcPts val="1800"/>
              </a:spcBef>
              <a:buFont typeface="Arial" panose="020B0604020202020204" pitchFamily="34" charset="0"/>
              <a:buChar char="•"/>
              <a:defRPr lang="ru-RU" sz="2000"/>
            </a:lvl1pPr>
            <a:lvl2pPr>
              <a:spcBef>
                <a:spcPts val="1800"/>
              </a:spcBef>
              <a:defRPr lang="ru-RU" sz="2000"/>
            </a:lvl2pPr>
            <a:lvl3pPr>
              <a:spcBef>
                <a:spcPts val="1800"/>
              </a:spcBef>
              <a:defRPr lang="ru-RU" sz="2000"/>
            </a:lvl3pPr>
            <a:lvl4pPr>
              <a:spcBef>
                <a:spcPts val="1800"/>
              </a:spcBef>
              <a:defRPr lang="ru-RU" sz="2000"/>
            </a:lvl4pPr>
            <a:lvl5pPr>
              <a:spcBef>
                <a:spcPts val="1800"/>
              </a:spcBef>
              <a:defRPr lang="ru-RU" sz="20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048882" name="Дата 7"/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>
              <a:latin typeface="+mn-lt"/>
            </a:endParaRPr>
          </a:p>
        </p:txBody>
      </p:sp>
      <p:sp>
        <p:nvSpPr>
          <p:cNvPr id="1048883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294A09A9-5501-47C1-A89A-A340965A2BE2}" type="slidenum">
              <a:rPr lang="ru-RU" smtClean="0"/>
              <a:pPr rtl="0"/>
              <a:t>‹#›</a:t>
            </a:fld>
            <a:endParaRPr lang="ru-RU" dirty="0">
              <a:latin typeface="+mn-lt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9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594360" y="202400"/>
            <a:ext cx="10972800" cy="1570325"/>
          </a:xfrm>
          <a:prstGeom prst="rect">
            <a:avLst/>
          </a:prstGeom>
        </p:spPr>
        <p:txBody>
          <a:bodyPr lIns="0" tIns="0" rIns="0" bIns="0" rtlCol="0" anchor="b" anchorCtr="0">
            <a:noAutofit/>
          </a:bodyPr>
          <a:lstStyle>
            <a:lvl1pPr>
              <a:defRPr lang="ru-RU" sz="4400" b="1" i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/>
              <a:t>Заголовок слайда </a:t>
            </a:r>
          </a:p>
        </p:txBody>
      </p:sp>
      <p:sp>
        <p:nvSpPr>
          <p:cNvPr id="1048893" name="Местозаполнитель таблицы 2"/>
          <p:cNvSpPr>
            <a:spLocks noGrp="1"/>
          </p:cNvSpPr>
          <p:nvPr>
            <p:ph type="tbl" sz="quarter" idx="10"/>
          </p:nvPr>
        </p:nvSpPr>
        <p:spPr>
          <a:xfrm>
            <a:off x="594360" y="2628629"/>
            <a:ext cx="10972800" cy="3636740"/>
          </a:xfrm>
        </p:spPr>
        <p:txBody>
          <a:bodyPr rtlCol="0">
            <a:noAutofit/>
          </a:bodyPr>
          <a:lstStyle>
            <a:lvl1pPr>
              <a:defRPr lang="ru-RU"/>
            </a:lvl1pPr>
          </a:lstStyle>
          <a:p>
            <a:pPr rtl="0"/>
            <a:r>
              <a:rPr lang="ru-RU"/>
              <a:t>Щелкните значок, чтобы добавить таблицу</a:t>
            </a:r>
          </a:p>
        </p:txBody>
      </p:sp>
      <p:sp>
        <p:nvSpPr>
          <p:cNvPr id="1048894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294A09A9-5501-47C1-A89A-A340965A2BE2}" type="slidenum">
              <a:rPr lang="ru-RU" smtClean="0"/>
              <a:pPr rtl="0"/>
              <a:t>‹#›</a:t>
            </a:fld>
            <a:endParaRPr lang="ru-RU" dirty="0">
              <a:latin typeface="+mn-lt"/>
            </a:endParaRPr>
          </a:p>
        </p:txBody>
      </p:sp>
      <p:sp>
        <p:nvSpPr>
          <p:cNvPr id="1048895" name="Дата 7"/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>
              <a:latin typeface="+mn-lt"/>
            </a:endParaRPr>
          </a:p>
        </p:txBody>
      </p:sp>
      <p:cxnSp>
        <p:nvCxnSpPr>
          <p:cNvPr id="3145749" name="Прямая соединительная линия 3"/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4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594360" y="411479"/>
            <a:ext cx="5486400" cy="3291840"/>
          </a:xfrm>
          <a:prstGeom prst="rect">
            <a:avLst/>
          </a:prstGeom>
        </p:spPr>
        <p:txBody>
          <a:bodyPr lIns="0" tIns="0" rIns="0" bIns="0" rtlCol="0" anchor="b">
            <a:noAutofit/>
          </a:bodyPr>
          <a:lstStyle>
            <a:lvl1pPr algn="l">
              <a:lnSpc>
                <a:spcPct val="80000"/>
              </a:lnSpc>
              <a:defRPr lang="ru-RU"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/>
              <a:t>Заголовок слайда </a:t>
            </a:r>
          </a:p>
        </p:txBody>
      </p:sp>
      <p:grpSp>
        <p:nvGrpSpPr>
          <p:cNvPr id="127" name="Группа 8"/>
          <p:cNvGrpSpPr/>
          <p:nvPr userDrawn="1"/>
        </p:nvGrpSpPr>
        <p:grpSpPr bwMode="auto">
          <a:xfrm flipH="1" flipV="1">
            <a:off x="6092752" y="0"/>
            <a:ext cx="6099248" cy="6099248"/>
            <a:chOff x="0" y="12289"/>
            <a:chExt cx="3550" cy="3551"/>
          </a:xfrm>
        </p:grpSpPr>
        <p:sp>
          <p:nvSpPr>
            <p:cNvPr id="1048635" name="Полилиния 9"/>
            <p:cNvSpPr/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048636" name="Полилиния 10"/>
            <p:cNvSpPr/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048637" name="Полилиния 11"/>
            <p:cNvSpPr/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</p:grpSp>
      <p:sp>
        <p:nvSpPr>
          <p:cNvPr id="1048638" name="Текст 29"/>
          <p:cNvSpPr>
            <a:spLocks noGrp="1"/>
          </p:cNvSpPr>
          <p:nvPr>
            <p:ph type="body" sz="quarter" idx="11" hasCustomPrompt="1"/>
          </p:nvPr>
        </p:nvSpPr>
        <p:spPr>
          <a:xfrm>
            <a:off x="594360" y="4549552"/>
            <a:ext cx="5486400" cy="164592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lang="ru-RU" sz="2400" b="1" i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  <a:lvl2pPr>
              <a:defRPr lang="ru-RU" sz="4000"/>
            </a:lvl2pPr>
            <a:lvl3pPr>
              <a:defRPr lang="ru-RU" sz="4000"/>
            </a:lvl3pPr>
            <a:lvl4pPr>
              <a:defRPr lang="ru-RU" sz="4000"/>
            </a:lvl4pPr>
            <a:lvl5pPr>
              <a:defRPr lang="ru-RU" sz="4000"/>
            </a:lvl5pPr>
          </a:lstStyle>
          <a:p>
            <a:pPr lvl="0" rtl="0"/>
            <a:r>
              <a:rPr lang="ru-RU"/>
              <a:t>Текст слайда</a:t>
            </a:r>
          </a:p>
        </p:txBody>
      </p:sp>
      <p:cxnSp>
        <p:nvCxnSpPr>
          <p:cNvPr id="3145732" name="Прямая соединительная линия 3"/>
          <p:cNvCxnSpPr>
            <a:cxnSpLocks/>
          </p:cNvCxnSpPr>
          <p:nvPr userDrawn="1"/>
        </p:nvCxnSpPr>
        <p:spPr>
          <a:xfrm>
            <a:off x="594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" name="Group 6"/>
          <p:cNvGrpSpPr/>
          <p:nvPr/>
        </p:nvGrpSpPr>
        <p:grpSpPr>
          <a:xfrm>
            <a:off x="-11288" y="-8468"/>
            <a:ext cx="12226405" cy="6874935"/>
            <a:chOff x="-8466" y="-8468"/>
            <a:chExt cx="9169804" cy="6874935"/>
          </a:xfrm>
        </p:grpSpPr>
        <p:cxnSp>
          <p:nvCxnSpPr>
            <p:cNvPr id="3145733" name="Straight Connector 16"/>
            <p:cNvCxnSpPr>
              <a:cxnSpLocks/>
            </p:cNvCxnSpPr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4" name="Straight Connector 17"/>
            <p:cNvCxnSpPr>
              <a:cxnSpLocks/>
            </p:cNvCxnSpPr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4865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66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66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66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66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66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66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666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48667" name="Title 1"/>
          <p:cNvSpPr>
            <a:spLocks noGrp="1"/>
          </p:cNvSpPr>
          <p:nvPr>
            <p:ph type="ctrTitle"/>
          </p:nvPr>
        </p:nvSpPr>
        <p:spPr>
          <a:xfrm>
            <a:off x="1507461" y="2404534"/>
            <a:ext cx="776895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668" name="Subtitle 2"/>
          <p:cNvSpPr>
            <a:spLocks noGrp="1"/>
          </p:cNvSpPr>
          <p:nvPr>
            <p:ph type="subTitle" idx="1"/>
          </p:nvPr>
        </p:nvSpPr>
        <p:spPr>
          <a:xfrm>
            <a:off x="1507461" y="4050835"/>
            <a:ext cx="776895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4866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316A5-21F1-458B-B6F2-7D01BD78A7F6}" type="datetimeFigureOut">
              <a:rPr lang="ru-RU" smtClean="0"/>
              <a:pPr/>
              <a:t>21.03.2025</a:t>
            </a:fld>
            <a:endParaRPr lang="ru-RU"/>
          </a:p>
        </p:txBody>
      </p:sp>
      <p:sp>
        <p:nvSpPr>
          <p:cNvPr id="104867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799" y="6041364"/>
            <a:ext cx="6163964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4867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28A62-B8EA-4553-9655-8BFC318BDB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, видео — круп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4" name="Заголовок слайда"/>
          <p:cNvSpPr txBox="1">
            <a:spLocks noGrp="1"/>
          </p:cNvSpPr>
          <p:nvPr>
            <p:ph type="title" hasCustomPrompt="1"/>
          </p:nvPr>
        </p:nvSpPr>
        <p:spPr>
          <a:xfrm>
            <a:off x="609600" y="387350"/>
            <a:ext cx="4876800" cy="800100"/>
          </a:xfrm>
          <a:prstGeom prst="rect">
            <a:avLst/>
          </a:prstGeom>
        </p:spPr>
        <p:txBody>
          <a:bodyPr/>
          <a:lstStyle/>
          <a:p>
            <a:r>
              <a:t>Заголовок слайда</a:t>
            </a:r>
          </a:p>
        </p:txBody>
      </p:sp>
      <p:sp>
        <p:nvSpPr>
          <p:cNvPr id="1048725" name="Подзаголовок слайда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9600" y="1193800"/>
            <a:ext cx="4878785" cy="416306"/>
          </a:xfrm>
          <a:prstGeom prst="rect">
            <a:avLst/>
          </a:prstGeom>
        </p:spPr>
        <p:txBody>
          <a:bodyPr/>
          <a:lstStyle>
            <a:lvl1pPr marL="0" indent="0" algn="ctr" defTabSz="396240">
              <a:lnSpc>
                <a:spcPct val="100000"/>
              </a:lnSpc>
              <a:spcBef>
                <a:spcPts val="0"/>
              </a:spcBef>
              <a:buSzTx/>
              <a:buNone/>
              <a:defRPr sz="2112" spc="-21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r>
              <a:t>Подзаголовок слайда</a:t>
            </a:r>
          </a:p>
        </p:txBody>
      </p:sp>
      <p:sp>
        <p:nvSpPr>
          <p:cNvPr id="1048726" name="Уровень текста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609600" y="2011611"/>
            <a:ext cx="4878785" cy="4192340"/>
          </a:xfrm>
          <a:prstGeom prst="rect">
            <a:avLst/>
          </a:prstGeom>
        </p:spPr>
        <p:txBody>
          <a:bodyPr/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4872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5996940" y="6342380"/>
            <a:ext cx="204471" cy="22225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9" name="Заголовок слайда"/>
          <p:cNvSpPr txBox="1">
            <a:spLocks noGrp="1"/>
          </p:cNvSpPr>
          <p:nvPr>
            <p:ph type="title" hasCustomPrompt="1"/>
          </p:nvPr>
        </p:nvSpPr>
        <p:spPr>
          <a:xfrm>
            <a:off x="609600" y="387350"/>
            <a:ext cx="4876800" cy="800100"/>
          </a:xfrm>
          <a:prstGeom prst="rect">
            <a:avLst/>
          </a:prstGeom>
        </p:spPr>
        <p:txBody>
          <a:bodyPr/>
          <a:lstStyle/>
          <a:p>
            <a:r>
              <a:t>Заголовок слайда</a:t>
            </a:r>
          </a:p>
        </p:txBody>
      </p:sp>
      <p:sp>
        <p:nvSpPr>
          <p:cNvPr id="1048730" name="Море и небо на закате"/>
          <p:cNvSpPr>
            <a:spLocks noGrp="1"/>
          </p:cNvSpPr>
          <p:nvPr>
            <p:ph type="pic" idx="21"/>
          </p:nvPr>
        </p:nvSpPr>
        <p:spPr>
          <a:xfrm>
            <a:off x="6096322" y="359294"/>
            <a:ext cx="5486401" cy="616481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48731" name="Подзаголовок слайда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09600" y="1193800"/>
            <a:ext cx="4878785" cy="416306"/>
          </a:xfrm>
          <a:prstGeom prst="rect">
            <a:avLst/>
          </a:prstGeom>
        </p:spPr>
        <p:txBody>
          <a:bodyPr/>
          <a:lstStyle>
            <a:lvl1pPr marL="0" indent="0" algn="ctr" defTabSz="396240">
              <a:lnSpc>
                <a:spcPct val="100000"/>
              </a:lnSpc>
              <a:spcBef>
                <a:spcPts val="0"/>
              </a:spcBef>
              <a:buSzTx/>
              <a:buNone/>
              <a:defRPr sz="2112" spc="-21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r>
              <a:t>Подзаголовок слайда</a:t>
            </a:r>
          </a:p>
        </p:txBody>
      </p:sp>
      <p:sp>
        <p:nvSpPr>
          <p:cNvPr id="1048732" name="Уровень текста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609600" y="2011611"/>
            <a:ext cx="4878785" cy="4192340"/>
          </a:xfrm>
          <a:prstGeom prst="rect">
            <a:avLst/>
          </a:prstGeom>
        </p:spPr>
        <p:txBody>
          <a:bodyPr/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4873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5996940" y="6342380"/>
            <a:ext cx="204471" cy="22225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 фото (вариан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6" name="Заголовок слайда"/>
          <p:cNvSpPr txBox="1">
            <a:spLocks noGrp="1"/>
          </p:cNvSpPr>
          <p:nvPr>
            <p:ph type="title" hasCustomPrompt="1"/>
          </p:nvPr>
        </p:nvSpPr>
        <p:spPr>
          <a:xfrm>
            <a:off x="607748" y="2292551"/>
            <a:ext cx="4878669" cy="1270001"/>
          </a:xfrm>
          <a:prstGeom prst="rect">
            <a:avLst/>
          </a:prstGeom>
        </p:spPr>
        <p:txBody>
          <a:bodyPr anchor="b"/>
          <a:lstStyle/>
          <a:p>
            <a:r>
              <a:t>Заголовок слайда</a:t>
            </a:r>
          </a:p>
        </p:txBody>
      </p:sp>
      <p:sp>
        <p:nvSpPr>
          <p:cNvPr id="1048737" name="Море и небо на закате"/>
          <p:cNvSpPr>
            <a:spLocks noGrp="1"/>
          </p:cNvSpPr>
          <p:nvPr>
            <p:ph type="pic" idx="21"/>
          </p:nvPr>
        </p:nvSpPr>
        <p:spPr>
          <a:xfrm>
            <a:off x="4641850" y="635000"/>
            <a:ext cx="8375650" cy="5588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48738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9600" y="3508375"/>
            <a:ext cx="4876800" cy="2708275"/>
          </a:xfrm>
          <a:prstGeom prst="rect">
            <a:avLst/>
          </a:prstGeom>
        </p:spPr>
        <p:txBody>
          <a:bodyPr/>
          <a:lstStyle>
            <a:lvl1pPr marL="0" indent="0" algn="ctr" defTabSz="412750">
              <a:lnSpc>
                <a:spcPct val="100000"/>
              </a:lnSpc>
              <a:spcBef>
                <a:spcPts val="0"/>
              </a:spcBef>
              <a:buSzTx/>
              <a:buNone/>
              <a:defRPr spc="-22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  <a:lvl2pPr marL="0" indent="228600" algn="ctr" defTabSz="412750">
              <a:lnSpc>
                <a:spcPct val="100000"/>
              </a:lnSpc>
              <a:spcBef>
                <a:spcPts val="0"/>
              </a:spcBef>
              <a:buSzTx/>
              <a:buNone/>
              <a:defRPr spc="-22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2pPr>
            <a:lvl3pPr marL="0" indent="457200" algn="ctr" defTabSz="412750">
              <a:lnSpc>
                <a:spcPct val="100000"/>
              </a:lnSpc>
              <a:spcBef>
                <a:spcPts val="0"/>
              </a:spcBef>
              <a:buSzTx/>
              <a:buNone/>
              <a:defRPr spc="-22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3pPr>
            <a:lvl4pPr marL="0" indent="685800" algn="ctr" defTabSz="412750">
              <a:lnSpc>
                <a:spcPct val="100000"/>
              </a:lnSpc>
              <a:spcBef>
                <a:spcPts val="0"/>
              </a:spcBef>
              <a:buSzTx/>
              <a:buNone/>
              <a:defRPr spc="-22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4pPr>
            <a:lvl5pPr marL="0" indent="914400" algn="ctr" defTabSz="412750">
              <a:lnSpc>
                <a:spcPct val="100000"/>
              </a:lnSpc>
              <a:spcBef>
                <a:spcPts val="0"/>
              </a:spcBef>
              <a:buSzTx/>
              <a:buNone/>
              <a:defRPr spc="-22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5pPr>
          </a:lstStyle>
          <a:p>
            <a:r>
              <a:t>Подзаголовок слайда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4873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 (3 шт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5" name="Море и небо на закате 2"/>
          <p:cNvSpPr>
            <a:spLocks noGrp="1"/>
          </p:cNvSpPr>
          <p:nvPr>
            <p:ph type="pic" sz="quarter" idx="21"/>
          </p:nvPr>
        </p:nvSpPr>
        <p:spPr>
          <a:xfrm>
            <a:off x="7872413" y="2790876"/>
            <a:ext cx="3682704" cy="41402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48746" name="Море и небо на закате 1"/>
          <p:cNvSpPr>
            <a:spLocks noGrp="1"/>
          </p:cNvSpPr>
          <p:nvPr>
            <p:ph type="pic" sz="quarter" idx="22"/>
          </p:nvPr>
        </p:nvSpPr>
        <p:spPr>
          <a:xfrm>
            <a:off x="7681913" y="635000"/>
            <a:ext cx="4057650" cy="270450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48747" name="Пляж и море на закате"/>
          <p:cNvSpPr>
            <a:spLocks noGrp="1"/>
          </p:cNvSpPr>
          <p:nvPr>
            <p:ph type="pic" idx="23"/>
          </p:nvPr>
        </p:nvSpPr>
        <p:spPr>
          <a:xfrm>
            <a:off x="-31750" y="635000"/>
            <a:ext cx="8382000" cy="5588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48748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5995670" y="6342380"/>
            <a:ext cx="204471" cy="22225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вестка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Группа 5"/>
          <p:cNvGrpSpPr/>
          <p:nvPr userDrawn="1"/>
        </p:nvGrpSpPr>
        <p:grpSpPr>
          <a:xfrm>
            <a:off x="6362700" y="0"/>
            <a:ext cx="5829298" cy="3235602"/>
            <a:chOff x="5612972" y="1"/>
            <a:chExt cx="6615961" cy="3672246"/>
          </a:xfrm>
        </p:grpSpPr>
        <p:sp>
          <p:nvSpPr>
            <p:cNvPr id="1048580" name="Автофигура 24"/>
            <p:cNvSpPr/>
            <p:nvPr/>
          </p:nvSpPr>
          <p:spPr bwMode="auto">
            <a:xfrm>
              <a:off x="5612972" y="1"/>
              <a:ext cx="4408998" cy="3672246"/>
            </a:xfrm>
            <a:custGeom>
              <a:avLst/>
              <a:gdLst>
                <a:gd name="T0" fmla="+- 0 8372 6586"/>
                <a:gd name="T1" fmla="*/ T0 w 3578"/>
                <a:gd name="T2" fmla="*/ 591 h 2980"/>
                <a:gd name="T3" fmla="+- 0 7780 6586"/>
                <a:gd name="T4" fmla="*/ T3 w 3578"/>
                <a:gd name="T5" fmla="*/ 0 h 2980"/>
                <a:gd name="T6" fmla="+- 0 6586 6586"/>
                <a:gd name="T7" fmla="*/ T6 w 3578"/>
                <a:gd name="T8" fmla="*/ 0 h 2980"/>
                <a:gd name="T9" fmla="+- 0 7774 6586"/>
                <a:gd name="T10" fmla="*/ T9 w 3578"/>
                <a:gd name="T11" fmla="*/ 1188 h 2980"/>
                <a:gd name="T12" fmla="+- 0 8372 6586"/>
                <a:gd name="T13" fmla="*/ T12 w 3578"/>
                <a:gd name="T14" fmla="*/ 591 h 2980"/>
                <a:gd name="T15" fmla="+- 0 10163 6586"/>
                <a:gd name="T16" fmla="*/ T15 w 3578"/>
                <a:gd name="T17" fmla="*/ 2383 h 2980"/>
                <a:gd name="T18" fmla="+- 0 9566 6586"/>
                <a:gd name="T19" fmla="*/ T18 w 3578"/>
                <a:gd name="T20" fmla="*/ 1786 h 2980"/>
                <a:gd name="T21" fmla="+- 0 8969 6586"/>
                <a:gd name="T22" fmla="*/ T21 w 3578"/>
                <a:gd name="T23" fmla="*/ 2383 h 2980"/>
                <a:gd name="T24" fmla="+- 0 9566 6586"/>
                <a:gd name="T25" fmla="*/ T24 w 3578"/>
                <a:gd name="T26" fmla="*/ 2980 h 2980"/>
                <a:gd name="T27" fmla="+- 0 10163 6586"/>
                <a:gd name="T28" fmla="*/ T27 w 3578"/>
                <a:gd name="T29" fmla="*/ 2383 h 298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  <a:cxn ang="0">
                  <a:pos x="T13" y="T14"/>
                </a:cxn>
                <a:cxn ang="0">
                  <a:pos x="T16" y="T17"/>
                </a:cxn>
                <a:cxn ang="0">
                  <a:pos x="T19" y="T20"/>
                </a:cxn>
                <a:cxn ang="0">
                  <a:pos x="T22" y="T23"/>
                </a:cxn>
                <a:cxn ang="0">
                  <a:pos x="T25" y="T26"/>
                </a:cxn>
                <a:cxn ang="0">
                  <a:pos x="T28" y="T29"/>
                </a:cxn>
              </a:cxnLst>
              <a:rect l="0" t="0" r="r" b="b"/>
              <a:pathLst>
                <a:path w="3578" h="2980">
                  <a:moveTo>
                    <a:pt x="1786" y="591"/>
                  </a:moveTo>
                  <a:lnTo>
                    <a:pt x="1194" y="0"/>
                  </a:lnTo>
                  <a:lnTo>
                    <a:pt x="0" y="0"/>
                  </a:lnTo>
                  <a:lnTo>
                    <a:pt x="1188" y="1188"/>
                  </a:lnTo>
                  <a:lnTo>
                    <a:pt x="1786" y="591"/>
                  </a:lnTo>
                  <a:moveTo>
                    <a:pt x="3577" y="2383"/>
                  </a:moveTo>
                  <a:lnTo>
                    <a:pt x="2980" y="1786"/>
                  </a:lnTo>
                  <a:lnTo>
                    <a:pt x="2383" y="2383"/>
                  </a:lnTo>
                  <a:lnTo>
                    <a:pt x="2980" y="2980"/>
                  </a:lnTo>
                  <a:lnTo>
                    <a:pt x="3577" y="2383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048581" name="Полилиния 7"/>
            <p:cNvSpPr/>
            <p:nvPr/>
          </p:nvSpPr>
          <p:spPr bwMode="auto">
            <a:xfrm>
              <a:off x="6341233" y="1463970"/>
              <a:ext cx="2208196" cy="2208277"/>
            </a:xfrm>
            <a:custGeom>
              <a:avLst/>
              <a:gdLst>
                <a:gd name="T0" fmla="+- 0 7774 7177"/>
                <a:gd name="T1" fmla="*/ T0 w 1792"/>
                <a:gd name="T2" fmla="+- 0 1188 1188"/>
                <a:gd name="T3" fmla="*/ 1188 h 1792"/>
                <a:gd name="T4" fmla="+- 0 7177 7177"/>
                <a:gd name="T5" fmla="*/ T4 w 1792"/>
                <a:gd name="T6" fmla="+- 0 1786 1188"/>
                <a:gd name="T7" fmla="*/ 1786 h 1792"/>
                <a:gd name="T8" fmla="+- 0 8372 7177"/>
                <a:gd name="T9" fmla="*/ T8 w 1792"/>
                <a:gd name="T10" fmla="+- 0 2980 1188"/>
                <a:gd name="T11" fmla="*/ 2980 h 1792"/>
                <a:gd name="T12" fmla="+- 0 8969 7177"/>
                <a:gd name="T13" fmla="*/ T12 w 1792"/>
                <a:gd name="T14" fmla="+- 0 2383 1188"/>
                <a:gd name="T15" fmla="*/ 2383 h 1792"/>
                <a:gd name="T16" fmla="+- 0 7774 7177"/>
                <a:gd name="T17" fmla="*/ T16 w 1792"/>
                <a:gd name="T18" fmla="+- 0 1188 1188"/>
                <a:gd name="T19" fmla="*/ 1188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7" y="0"/>
                  </a:moveTo>
                  <a:lnTo>
                    <a:pt x="0" y="598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048582" name="Полилиния 8"/>
            <p:cNvSpPr/>
            <p:nvPr/>
          </p:nvSpPr>
          <p:spPr bwMode="auto">
            <a:xfrm>
              <a:off x="8555590" y="1"/>
              <a:ext cx="1457754" cy="729520"/>
            </a:xfrm>
            <a:custGeom>
              <a:avLst/>
              <a:gdLst>
                <a:gd name="T0" fmla="+- 0 10158 8975"/>
                <a:gd name="T1" fmla="*/ T0 w 1183"/>
                <a:gd name="T2" fmla="*/ 0 h 592"/>
                <a:gd name="T3" fmla="+- 0 8975 8975"/>
                <a:gd name="T4" fmla="*/ T3 w 1183"/>
                <a:gd name="T5" fmla="*/ 0 h 592"/>
                <a:gd name="T6" fmla="+- 0 9566 8975"/>
                <a:gd name="T7" fmla="*/ T6 w 1183"/>
                <a:gd name="T8" fmla="*/ 591 h 592"/>
                <a:gd name="T9" fmla="+- 0 10158 8975"/>
                <a:gd name="T10" fmla="*/ T9 w 1183"/>
                <a:gd name="T11" fmla="*/ 0 h 592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183" h="592">
                  <a:moveTo>
                    <a:pt x="1183" y="0"/>
                  </a:moveTo>
                  <a:lnTo>
                    <a:pt x="0" y="0"/>
                  </a:lnTo>
                  <a:lnTo>
                    <a:pt x="591" y="591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048583" name="Полилиния 9"/>
            <p:cNvSpPr/>
            <p:nvPr/>
          </p:nvSpPr>
          <p:spPr bwMode="auto">
            <a:xfrm>
              <a:off x="7076887" y="728289"/>
              <a:ext cx="2208196" cy="2208277"/>
            </a:xfrm>
            <a:custGeom>
              <a:avLst/>
              <a:gdLst>
                <a:gd name="T0" fmla="+- 0 8372 7774"/>
                <a:gd name="T1" fmla="*/ T0 w 1792"/>
                <a:gd name="T2" fmla="+- 0 591 591"/>
                <a:gd name="T3" fmla="*/ 591 h 1792"/>
                <a:gd name="T4" fmla="+- 0 7774 7774"/>
                <a:gd name="T5" fmla="*/ T4 w 1792"/>
                <a:gd name="T6" fmla="+- 0 1188 591"/>
                <a:gd name="T7" fmla="*/ 1188 h 1792"/>
                <a:gd name="T8" fmla="+- 0 8969 7774"/>
                <a:gd name="T9" fmla="*/ T8 w 1792"/>
                <a:gd name="T10" fmla="+- 0 2383 591"/>
                <a:gd name="T11" fmla="*/ 2383 h 1792"/>
                <a:gd name="T12" fmla="+- 0 9566 7774"/>
                <a:gd name="T13" fmla="*/ T12 w 1792"/>
                <a:gd name="T14" fmla="+- 0 1786 591"/>
                <a:gd name="T15" fmla="*/ 1786 h 1792"/>
                <a:gd name="T16" fmla="+- 0 8372 7774"/>
                <a:gd name="T17" fmla="*/ T16 w 1792"/>
                <a:gd name="T18" fmla="+- 0 591 591"/>
                <a:gd name="T19" fmla="*/ 591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8" y="0"/>
                  </a:moveTo>
                  <a:lnTo>
                    <a:pt x="0" y="597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048584" name="Полилиния 10"/>
            <p:cNvSpPr/>
            <p:nvPr/>
          </p:nvSpPr>
          <p:spPr bwMode="auto">
            <a:xfrm>
              <a:off x="9285083" y="728289"/>
              <a:ext cx="2943850" cy="2943958"/>
            </a:xfrm>
            <a:custGeom>
              <a:avLst/>
              <a:gdLst>
                <a:gd name="T0" fmla="+- 0 11955 9566"/>
                <a:gd name="T1" fmla="*/ T0 w 2389"/>
                <a:gd name="T2" fmla="+- 0 1786 591"/>
                <a:gd name="T3" fmla="*/ 1786 h 2389"/>
                <a:gd name="T4" fmla="+- 0 10760 9566"/>
                <a:gd name="T5" fmla="*/ T4 w 2389"/>
                <a:gd name="T6" fmla="+- 0 591 591"/>
                <a:gd name="T7" fmla="*/ 591 h 2389"/>
                <a:gd name="T8" fmla="+- 0 9566 9566"/>
                <a:gd name="T9" fmla="*/ T8 w 2389"/>
                <a:gd name="T10" fmla="+- 0 1786 591"/>
                <a:gd name="T11" fmla="*/ 1786 h 2389"/>
                <a:gd name="T12" fmla="+- 0 10760 9566"/>
                <a:gd name="T13" fmla="*/ T12 w 2389"/>
                <a:gd name="T14" fmla="+- 0 2980 591"/>
                <a:gd name="T15" fmla="*/ 2980 h 2389"/>
                <a:gd name="T16" fmla="+- 0 11955 9566"/>
                <a:gd name="T17" fmla="*/ T16 w 2389"/>
                <a:gd name="T18" fmla="+- 0 1786 591"/>
                <a:gd name="T19" fmla="*/ 1786 h 238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389" h="2389">
                  <a:moveTo>
                    <a:pt x="2389" y="1195"/>
                  </a:moveTo>
                  <a:lnTo>
                    <a:pt x="1194" y="0"/>
                  </a:lnTo>
                  <a:lnTo>
                    <a:pt x="0" y="1195"/>
                  </a:lnTo>
                  <a:lnTo>
                    <a:pt x="1194" y="2389"/>
                  </a:lnTo>
                  <a:lnTo>
                    <a:pt x="2389" y="1195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</p:grpSp>
      <p:sp>
        <p:nvSpPr>
          <p:cNvPr id="1048585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594360" y="189572"/>
            <a:ext cx="6787747" cy="1593507"/>
          </a:xfrm>
          <a:prstGeom prst="rect">
            <a:avLst/>
          </a:prstGeom>
        </p:spPr>
        <p:txBody>
          <a:bodyPr lIns="0" tIns="0" rIns="0" bIns="0" rtlCol="0" anchor="b" anchorCtr="0">
            <a:noAutofit/>
          </a:bodyPr>
          <a:lstStyle>
            <a:lvl1pPr>
              <a:defRPr lang="ru-RU" sz="4400" b="1" i="0" spc="50" baseline="0">
                <a:latin typeface="+mj-lt"/>
              </a:defRPr>
            </a:lvl1pPr>
          </a:lstStyle>
          <a:p>
            <a:pPr rtl="0"/>
            <a:r>
              <a:rPr lang="ru-RU"/>
              <a:t>Заголовок слайда </a:t>
            </a:r>
          </a:p>
        </p:txBody>
      </p:sp>
      <p:sp>
        <p:nvSpPr>
          <p:cNvPr id="1048586" name="Объект 5"/>
          <p:cNvSpPr>
            <a:spLocks noGrp="1"/>
          </p:cNvSpPr>
          <p:nvPr>
            <p:ph sz="quarter" idx="13" hasCustomPrompt="1"/>
          </p:nvPr>
        </p:nvSpPr>
        <p:spPr>
          <a:xfrm>
            <a:off x="594359" y="2281918"/>
            <a:ext cx="6787747" cy="3708517"/>
          </a:xfrm>
        </p:spPr>
        <p:txBody>
          <a:bodyPr lIns="0" tIns="228600" rIns="0" bIns="0" rtlCol="0">
            <a:normAutofit/>
          </a:bodyPr>
          <a:lstStyle>
            <a:lvl1pPr marL="283464" indent="-283464">
              <a:lnSpc>
                <a:spcPct val="80000"/>
              </a:lnSpc>
              <a:spcBef>
                <a:spcPts val="2200"/>
              </a:spcBef>
              <a:buFont typeface="Arial" panose="020B0604020202020204" pitchFamily="34" charset="0"/>
              <a:buChar char="•"/>
              <a:defRPr lang="ru-RU" sz="2400" b="1" i="0" kern="1200" dirty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indent="-283464">
              <a:spcBef>
                <a:spcPts val="600"/>
              </a:spcBef>
              <a:defRPr lang="ru-RU" sz="2000"/>
            </a:lvl2pPr>
            <a:lvl3pPr indent="-283464">
              <a:spcBef>
                <a:spcPts val="1800"/>
              </a:spcBef>
              <a:defRPr lang="ru-RU" sz="2000"/>
            </a:lvl3pPr>
            <a:lvl4pPr indent="-283464">
              <a:spcBef>
                <a:spcPts val="1800"/>
              </a:spcBef>
              <a:defRPr lang="ru-RU" sz="2000"/>
            </a:lvl4pPr>
            <a:lvl5pPr indent="-283464">
              <a:spcBef>
                <a:spcPts val="1800"/>
              </a:spcBef>
              <a:defRPr lang="ru-RU" sz="20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048587" name="Номер слайда 42"/>
          <p:cNvSpPr>
            <a:spLocks noGrp="1"/>
          </p:cNvSpPr>
          <p:nvPr>
            <p:ph type="sldNum" sz="quarter" idx="26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294A09A9-5501-47C1-A89A-A340965A2BE2}" type="slidenum">
              <a:rPr lang="ru-RU" smtClean="0"/>
              <a:pPr rtl="0"/>
              <a:t>‹#›</a:t>
            </a:fld>
            <a:endParaRPr lang="ru-RU" dirty="0">
              <a:latin typeface="+mn-lt"/>
            </a:endParaRPr>
          </a:p>
        </p:txBody>
      </p:sp>
      <p:sp>
        <p:nvSpPr>
          <p:cNvPr id="1048588" name="Дата 41"/>
          <p:cNvSpPr>
            <a:spLocks noGrp="1"/>
          </p:cNvSpPr>
          <p:nvPr>
            <p:ph type="dt" sz="half" idx="2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>
              <a:latin typeface="+mn-lt"/>
            </a:endParaRPr>
          </a:p>
        </p:txBody>
      </p:sp>
      <p:cxnSp>
        <p:nvCxnSpPr>
          <p:cNvPr id="3145728" name="Прямая соединительная линия 3"/>
          <p:cNvCxnSpPr>
            <a:cxnSpLocks/>
          </p:cNvCxnSpPr>
          <p:nvPr userDrawn="1"/>
        </p:nvCxnSpPr>
        <p:spPr>
          <a:xfrm>
            <a:off x="594360" y="2148840"/>
            <a:ext cx="2130552" cy="0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9" name="пляж и море на закате"/>
          <p:cNvSpPr>
            <a:spLocks noGrp="1"/>
          </p:cNvSpPr>
          <p:nvPr>
            <p:ph type="pic" idx="21"/>
          </p:nvPr>
        </p:nvSpPr>
        <p:spPr>
          <a:xfrm>
            <a:off x="635000" y="-211667"/>
            <a:ext cx="10922000" cy="728133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4875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5995670" y="6342380"/>
            <a:ext cx="204471" cy="22225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Сообщ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1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xfrm>
            <a:off x="609600" y="1625600"/>
            <a:ext cx="10972800" cy="3302000"/>
          </a:xfrm>
          <a:prstGeom prst="rect">
            <a:avLst/>
          </a:prstGeom>
        </p:spPr>
        <p:txBody>
          <a:bodyPr anchor="ctr"/>
          <a:lstStyle>
            <a:lvl1pPr marL="0" indent="0" algn="ctr" defTabSz="1219200">
              <a:lnSpc>
                <a:spcPct val="80000"/>
              </a:lnSpc>
              <a:spcBef>
                <a:spcPts val="0"/>
              </a:spcBef>
              <a:buSzTx/>
              <a:buNone/>
              <a:defRPr sz="6400">
                <a:latin typeface="Canela Regular"/>
                <a:ea typeface="Canela Regular"/>
                <a:cs typeface="Canela Regular"/>
                <a:sym typeface="Canela Regular"/>
              </a:defRPr>
            </a:lvl1pPr>
            <a:lvl2pPr marL="0" indent="228600" algn="ctr" defTabSz="1219200">
              <a:lnSpc>
                <a:spcPct val="80000"/>
              </a:lnSpc>
              <a:spcBef>
                <a:spcPts val="0"/>
              </a:spcBef>
              <a:buSzTx/>
              <a:buNone/>
              <a:defRPr sz="6400">
                <a:latin typeface="Canela Regular"/>
                <a:ea typeface="Canela Regular"/>
                <a:cs typeface="Canela Regular"/>
                <a:sym typeface="Canela Regular"/>
              </a:defRPr>
            </a:lvl2pPr>
            <a:lvl3pPr marL="0" indent="457200" algn="ctr" defTabSz="1219200">
              <a:lnSpc>
                <a:spcPct val="80000"/>
              </a:lnSpc>
              <a:spcBef>
                <a:spcPts val="0"/>
              </a:spcBef>
              <a:buSzTx/>
              <a:buNone/>
              <a:defRPr sz="6400">
                <a:latin typeface="Canela Regular"/>
                <a:ea typeface="Canela Regular"/>
                <a:cs typeface="Canela Regular"/>
                <a:sym typeface="Canela Regular"/>
              </a:defRPr>
            </a:lvl3pPr>
            <a:lvl4pPr marL="0" indent="685800" algn="ctr" defTabSz="1219200">
              <a:lnSpc>
                <a:spcPct val="80000"/>
              </a:lnSpc>
              <a:spcBef>
                <a:spcPts val="0"/>
              </a:spcBef>
              <a:buSzTx/>
              <a:buNone/>
              <a:defRPr sz="6400">
                <a:latin typeface="Canela Regular"/>
                <a:ea typeface="Canela Regular"/>
                <a:cs typeface="Canela Regular"/>
                <a:sym typeface="Canela Regular"/>
              </a:defRPr>
            </a:lvl4pPr>
            <a:lvl5pPr marL="0" indent="914400" algn="ctr" defTabSz="1219200">
              <a:lnSpc>
                <a:spcPct val="80000"/>
              </a:lnSpc>
              <a:spcBef>
                <a:spcPts val="0"/>
              </a:spcBef>
              <a:buSzTx/>
              <a:buNone/>
              <a:defRPr sz="6400">
                <a:latin typeface="Canela Regular"/>
                <a:ea typeface="Canela Regular"/>
                <a:cs typeface="Canela Regular"/>
                <a:sym typeface="Canela Regular"/>
              </a:defRPr>
            </a:lvl5pPr>
          </a:lstStyle>
          <a:p>
            <a:r>
              <a:t>Сообщение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4875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81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4881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81D68-9E15-44DB-B779-0BE68023AFD7}" type="datetimeFigureOut">
              <a:rPr lang="ru-RU" smtClean="0"/>
              <a:pPr/>
              <a:t>21.03.2025</a:t>
            </a:fld>
            <a:endParaRPr lang="ru-RU"/>
          </a:p>
        </p:txBody>
      </p:sp>
      <p:sp>
        <p:nvSpPr>
          <p:cNvPr id="104881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4881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E954A-2443-4884-A450-2A0D7B9632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822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48823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4882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81D68-9E15-44DB-B779-0BE68023AFD7}" type="datetimeFigureOut">
              <a:rPr lang="ru-RU" smtClean="0"/>
              <a:pPr/>
              <a:t>21.03.2025</a:t>
            </a:fld>
            <a:endParaRPr lang="ru-RU"/>
          </a:p>
        </p:txBody>
      </p:sp>
      <p:sp>
        <p:nvSpPr>
          <p:cNvPr id="104882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4882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E954A-2443-4884-A450-2A0D7B9632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89" name="Рисунок 3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80543"/>
          </a:xfrm>
          <a:custGeom>
            <a:avLst/>
            <a:gdLst>
              <a:gd name="connsiteX0" fmla="*/ 6309360 w 12192000"/>
              <a:gd name="connsiteY0" fmla="*/ 3951843 h 6880543"/>
              <a:gd name="connsiteX1" fmla="*/ 6309360 w 12192000"/>
              <a:gd name="connsiteY1" fmla="*/ 4052427 h 6880543"/>
              <a:gd name="connsiteX2" fmla="*/ 8442960 w 12192000"/>
              <a:gd name="connsiteY2" fmla="*/ 4052427 h 6880543"/>
              <a:gd name="connsiteX3" fmla="*/ 8442960 w 12192000"/>
              <a:gd name="connsiteY3" fmla="*/ 3951843 h 6880543"/>
              <a:gd name="connsiteX4" fmla="*/ 0 w 12192000"/>
              <a:gd name="connsiteY4" fmla="*/ 0 h 6880543"/>
              <a:gd name="connsiteX5" fmla="*/ 12192000 w 12192000"/>
              <a:gd name="connsiteY5" fmla="*/ 0 h 6880543"/>
              <a:gd name="connsiteX6" fmla="*/ 12192000 w 12192000"/>
              <a:gd name="connsiteY6" fmla="*/ 6880543 h 6880543"/>
              <a:gd name="connsiteX7" fmla="*/ 0 w 12192000"/>
              <a:gd name="connsiteY7" fmla="*/ 6880543 h 6880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80543">
                <a:moveTo>
                  <a:pt x="6309360" y="3951843"/>
                </a:moveTo>
                <a:lnTo>
                  <a:pt x="6309360" y="4052427"/>
                </a:lnTo>
                <a:lnTo>
                  <a:pt x="8442960" y="4052427"/>
                </a:lnTo>
                <a:lnTo>
                  <a:pt x="8442960" y="395184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80543"/>
                </a:lnTo>
                <a:lnTo>
                  <a:pt x="0" y="6880543"/>
                </a:lnTo>
                <a:close/>
              </a:path>
            </a:pathLst>
          </a:custGeom>
        </p:spPr>
        <p:txBody>
          <a:bodyPr wrap="square" tIns="182880" rtlCol="0">
            <a:noAutofit/>
          </a:bodyPr>
          <a:lstStyle>
            <a:lvl1pPr marL="0" indent="0" algn="ctr">
              <a:buNone/>
              <a:defRPr lang="ru-RU" sz="20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/>
              <a:t>Щелкните значок, чтобы добавить фото</a:t>
            </a:r>
          </a:p>
        </p:txBody>
      </p:sp>
      <p:sp>
        <p:nvSpPr>
          <p:cNvPr id="1048890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6309359" y="444933"/>
            <a:ext cx="5477479" cy="3291840"/>
          </a:xfrm>
          <a:prstGeom prst="rect">
            <a:avLst/>
          </a:prstGeom>
        </p:spPr>
        <p:txBody>
          <a:bodyPr lIns="0" tIns="0" rIns="0" bIns="0" rtlCol="0" anchor="b" anchorCtr="0">
            <a:noAutofit/>
          </a:bodyPr>
          <a:lstStyle>
            <a:lvl1pPr>
              <a:defRPr lang="ru-RU" sz="6000" b="1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rtl="0"/>
            <a:r>
              <a:rPr lang="ru-RU"/>
              <a:t>Заголовок слайда </a:t>
            </a:r>
          </a:p>
        </p:txBody>
      </p:sp>
      <p:sp>
        <p:nvSpPr>
          <p:cNvPr id="1048891" name="Прямоугольник 6"/>
          <p:cNvSpPr/>
          <p:nvPr userDrawn="1"/>
        </p:nvSpPr>
        <p:spPr>
          <a:xfrm>
            <a:off x="6309360" y="3951843"/>
            <a:ext cx="2133600" cy="10058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4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299835" y="430529"/>
            <a:ext cx="5486400" cy="3291840"/>
          </a:xfrm>
          <a:prstGeom prst="rect">
            <a:avLst/>
          </a:prstGeom>
        </p:spPr>
        <p:txBody>
          <a:bodyPr lIns="0" tIns="0" rIns="0" bIns="0" rtlCol="0" anchor="b">
            <a:noAutofit/>
          </a:bodyPr>
          <a:lstStyle>
            <a:lvl1pPr algn="l">
              <a:lnSpc>
                <a:spcPct val="80000"/>
              </a:lnSpc>
              <a:defRPr lang="ru-RU"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/>
              <a:t>Заголовок слайда </a:t>
            </a:r>
          </a:p>
        </p:txBody>
      </p:sp>
      <p:sp>
        <p:nvSpPr>
          <p:cNvPr id="1048905" name="Рисунок 5"/>
          <p:cNvSpPr>
            <a:spLocks noGrp="1"/>
          </p:cNvSpPr>
          <p:nvPr>
            <p:ph type="pic" sz="quarter" idx="12"/>
          </p:nvPr>
        </p:nvSpPr>
        <p:spPr>
          <a:xfrm>
            <a:off x="0" y="-11113"/>
            <a:ext cx="5791200" cy="6880226"/>
          </a:xfrm>
        </p:spPr>
        <p:txBody>
          <a:bodyPr rtlCol="0">
            <a:normAutofit/>
          </a:bodyPr>
          <a:lstStyle>
            <a:lvl1pPr marL="0" indent="0" algn="ctr">
              <a:buNone/>
              <a:defRPr lang="ru-RU" sz="2000"/>
            </a:lvl1pPr>
          </a:lstStyle>
          <a:p>
            <a:pPr rtl="0"/>
            <a:r>
              <a:rPr lang="ru-RU"/>
              <a:t>Щелкните значок, чтобы добавить фото</a:t>
            </a:r>
          </a:p>
        </p:txBody>
      </p:sp>
      <p:sp>
        <p:nvSpPr>
          <p:cNvPr id="1048906" name="Текст 29"/>
          <p:cNvSpPr>
            <a:spLocks noGrp="1"/>
          </p:cNvSpPr>
          <p:nvPr>
            <p:ph type="body" sz="quarter" idx="11" hasCustomPrompt="1"/>
          </p:nvPr>
        </p:nvSpPr>
        <p:spPr>
          <a:xfrm>
            <a:off x="6299835" y="4568602"/>
            <a:ext cx="5486400" cy="164592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lang="ru-RU" sz="2400" b="1" i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  <a:lvl2pPr>
              <a:defRPr lang="ru-RU" sz="4000"/>
            </a:lvl2pPr>
            <a:lvl3pPr>
              <a:defRPr lang="ru-RU" sz="4000"/>
            </a:lvl3pPr>
            <a:lvl4pPr>
              <a:defRPr lang="ru-RU" sz="4000"/>
            </a:lvl4pPr>
            <a:lvl5pPr>
              <a:defRPr lang="ru-RU" sz="4000"/>
            </a:lvl5pPr>
          </a:lstStyle>
          <a:p>
            <a:pPr lvl="0" rtl="0"/>
            <a:r>
              <a:rPr lang="ru-RU"/>
              <a:t>Текст слайда</a:t>
            </a:r>
          </a:p>
        </p:txBody>
      </p:sp>
      <p:cxnSp>
        <p:nvCxnSpPr>
          <p:cNvPr id="3145751" name="Прямая соединительная линия 6"/>
          <p:cNvCxnSpPr>
            <a:cxnSpLocks/>
          </p:cNvCxnSpPr>
          <p:nvPr userDrawn="1"/>
        </p:nvCxnSpPr>
        <p:spPr>
          <a:xfrm>
            <a:off x="6309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водка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29" name="Прямая соединительная линия 8"/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08" name="Группа 9"/>
          <p:cNvGrpSpPr/>
          <p:nvPr userDrawn="1"/>
        </p:nvGrpSpPr>
        <p:grpSpPr bwMode="auto">
          <a:xfrm rot="16200000" flipV="1">
            <a:off x="0" y="3900132"/>
            <a:ext cx="2959226" cy="2959226"/>
            <a:chOff x="0" y="12289"/>
            <a:chExt cx="3550" cy="3551"/>
          </a:xfrm>
        </p:grpSpPr>
        <p:sp>
          <p:nvSpPr>
            <p:cNvPr id="1048594" name="Полилиния 19"/>
            <p:cNvSpPr/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048595" name="Полилиния 20"/>
            <p:cNvSpPr/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048596" name="Полилиния 21"/>
            <p:cNvSpPr/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</p:grpSp>
      <p:sp>
        <p:nvSpPr>
          <p:cNvPr id="1048597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594360" y="102875"/>
            <a:ext cx="10873740" cy="1680205"/>
          </a:xfrm>
          <a:prstGeom prst="rect">
            <a:avLst/>
          </a:prstGeom>
        </p:spPr>
        <p:txBody>
          <a:bodyPr lIns="0" tIns="0" rIns="0" bIns="0" rtlCol="0" anchor="b" anchorCtr="0">
            <a:noAutofit/>
          </a:bodyPr>
          <a:lstStyle>
            <a:lvl1pPr>
              <a:defRPr lang="ru-RU" sz="4400" b="1" i="0">
                <a:latin typeface="+mj-lt"/>
              </a:defRPr>
            </a:lvl1pPr>
          </a:lstStyle>
          <a:p>
            <a:pPr rtl="0"/>
            <a:r>
              <a:rPr lang="ru-RU"/>
              <a:t>Заголовок слайда </a:t>
            </a:r>
          </a:p>
        </p:txBody>
      </p:sp>
      <p:sp>
        <p:nvSpPr>
          <p:cNvPr id="1048598" name="Объект 5"/>
          <p:cNvSpPr>
            <a:spLocks noGrp="1"/>
          </p:cNvSpPr>
          <p:nvPr>
            <p:ph sz="quarter" idx="13" hasCustomPrompt="1"/>
          </p:nvPr>
        </p:nvSpPr>
        <p:spPr>
          <a:xfrm>
            <a:off x="3657600" y="2282008"/>
            <a:ext cx="7810500" cy="3699328"/>
          </a:xfrm>
        </p:spPr>
        <p:txBody>
          <a:bodyPr lIns="0" tIns="228600" rIns="0" bIns="0" rtlCol="0">
            <a:normAutofit/>
          </a:bodyPr>
          <a:lstStyle>
            <a:lvl1pPr marL="283464" indent="-283464">
              <a:spcBef>
                <a:spcPts val="1800"/>
              </a:spcBef>
              <a:buFont typeface="Arial" panose="020B0604020202020204" pitchFamily="34" charset="0"/>
              <a:buChar char="•"/>
              <a:defRPr lang="ru-RU" sz="2000"/>
            </a:lvl1pPr>
            <a:lvl2pPr indent="-283464">
              <a:spcBef>
                <a:spcPts val="1800"/>
              </a:spcBef>
              <a:defRPr lang="ru-RU" sz="2000"/>
            </a:lvl2pPr>
            <a:lvl3pPr indent="-283464">
              <a:spcBef>
                <a:spcPts val="1800"/>
              </a:spcBef>
              <a:defRPr lang="ru-RU" sz="2000"/>
            </a:lvl3pPr>
            <a:lvl4pPr indent="-283464">
              <a:spcBef>
                <a:spcPts val="1800"/>
              </a:spcBef>
              <a:defRPr lang="ru-RU" sz="2000"/>
            </a:lvl4pPr>
            <a:lvl5pPr indent="-283464">
              <a:spcBef>
                <a:spcPts val="1800"/>
              </a:spcBef>
              <a:defRPr lang="ru-RU" sz="20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048599" name="Номер слайда 7"/>
          <p:cNvSpPr>
            <a:spLocks noGrp="1"/>
          </p:cNvSpPr>
          <p:nvPr>
            <p:ph type="sldNum" sz="quarter" idx="2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294A09A9-5501-47C1-A89A-A340965A2BE2}" type="slidenum">
              <a:rPr lang="ru-RU" smtClean="0"/>
              <a:pPr rtl="0"/>
              <a:t>‹#›</a:t>
            </a:fld>
            <a:endParaRPr lang="ru-RU" dirty="0">
              <a:latin typeface="+mn-lt"/>
            </a:endParaRPr>
          </a:p>
        </p:txBody>
      </p:sp>
      <p:sp>
        <p:nvSpPr>
          <p:cNvPr id="1048600" name="Дата 4"/>
          <p:cNvSpPr>
            <a:spLocks noGrp="1"/>
          </p:cNvSpPr>
          <p:nvPr>
            <p:ph type="dt" sz="half" idx="2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>
              <a:latin typeface="+mn-lt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1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309904" y="411479"/>
            <a:ext cx="5486400" cy="3291840"/>
          </a:xfrm>
          <a:prstGeom prst="rect">
            <a:avLst/>
          </a:prstGeom>
        </p:spPr>
        <p:txBody>
          <a:bodyPr lIns="0" tIns="0" rIns="0" bIns="0" rtlCol="0" anchor="b">
            <a:noAutofit/>
          </a:bodyPr>
          <a:lstStyle>
            <a:lvl1pPr algn="l">
              <a:lnSpc>
                <a:spcPct val="80000"/>
              </a:lnSpc>
              <a:defRPr lang="ru-RU"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/>
              <a:t>Заголовок слайда </a:t>
            </a:r>
          </a:p>
        </p:txBody>
      </p:sp>
      <p:grpSp>
        <p:nvGrpSpPr>
          <p:cNvPr id="247" name="Группа 8"/>
          <p:cNvGrpSpPr/>
          <p:nvPr userDrawn="1"/>
        </p:nvGrpSpPr>
        <p:grpSpPr bwMode="auto">
          <a:xfrm>
            <a:off x="1" y="758752"/>
            <a:ext cx="6099248" cy="6099248"/>
            <a:chOff x="0" y="12289"/>
            <a:chExt cx="3550" cy="3551"/>
          </a:xfrm>
        </p:grpSpPr>
        <p:sp>
          <p:nvSpPr>
            <p:cNvPr id="1048872" name="Полилиния 9"/>
            <p:cNvSpPr/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048873" name="Полилиния 10"/>
            <p:cNvSpPr/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048874" name="Полилиния 11"/>
            <p:cNvSpPr/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</p:grpSp>
      <p:cxnSp>
        <p:nvCxnSpPr>
          <p:cNvPr id="3145746" name="Прямая соединительная линия 12"/>
          <p:cNvCxnSpPr>
            <a:cxnSpLocks/>
          </p:cNvCxnSpPr>
          <p:nvPr userDrawn="1"/>
        </p:nvCxnSpPr>
        <p:spPr>
          <a:xfrm>
            <a:off x="6309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48875" name="Текст 29"/>
          <p:cNvSpPr>
            <a:spLocks noGrp="1"/>
          </p:cNvSpPr>
          <p:nvPr>
            <p:ph type="body" sz="quarter" idx="11" hasCustomPrompt="1"/>
          </p:nvPr>
        </p:nvSpPr>
        <p:spPr>
          <a:xfrm>
            <a:off x="6309905" y="4549552"/>
            <a:ext cx="5486400" cy="164592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lang="ru-RU" sz="2400" b="1" i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  <a:lvl2pPr>
              <a:defRPr lang="ru-RU" sz="4000"/>
            </a:lvl2pPr>
            <a:lvl3pPr>
              <a:defRPr lang="ru-RU" sz="4000"/>
            </a:lvl3pPr>
            <a:lvl4pPr>
              <a:defRPr lang="ru-RU" sz="4000"/>
            </a:lvl4pPr>
            <a:lvl5pPr>
              <a:defRPr lang="ru-RU" sz="4000"/>
            </a:lvl5pPr>
          </a:lstStyle>
          <a:p>
            <a:pPr lvl="0" rtl="0"/>
            <a:r>
              <a:rPr lang="ru-RU"/>
              <a:t>Текст слайда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два объекта содержимого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Группа 10"/>
          <p:cNvGrpSpPr/>
          <p:nvPr userDrawn="1"/>
        </p:nvGrpSpPr>
        <p:grpSpPr bwMode="auto">
          <a:xfrm rot="10800000">
            <a:off x="8870040" y="0"/>
            <a:ext cx="3325208" cy="3325208"/>
            <a:chOff x="0" y="12289"/>
            <a:chExt cx="3550" cy="3551"/>
          </a:xfrm>
        </p:grpSpPr>
        <p:sp>
          <p:nvSpPr>
            <p:cNvPr id="1048613" name="Полилиния 4"/>
            <p:cNvSpPr/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048614" name="Полилиния 5"/>
            <p:cNvSpPr/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048615" name="Полилиния 7"/>
            <p:cNvSpPr/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</p:grpSp>
      <p:sp>
        <p:nvSpPr>
          <p:cNvPr id="1048616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594360" y="278129"/>
            <a:ext cx="9778365" cy="1494596"/>
          </a:xfrm>
          <a:prstGeom prst="rect">
            <a:avLst/>
          </a:prstGeom>
        </p:spPr>
        <p:txBody>
          <a:bodyPr lIns="0" tIns="0" rIns="0" bIns="0" rtlCol="0" anchor="b" anchorCtr="0">
            <a:noAutofit/>
          </a:bodyPr>
          <a:lstStyle>
            <a:lvl1pPr>
              <a:defRPr lang="ru-RU" sz="4400" b="1" i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/>
              <a:t>Заголовок слайда </a:t>
            </a:r>
          </a:p>
        </p:txBody>
      </p:sp>
      <p:sp>
        <p:nvSpPr>
          <p:cNvPr id="1048617" name="Объект 5"/>
          <p:cNvSpPr>
            <a:spLocks noGrp="1"/>
          </p:cNvSpPr>
          <p:nvPr>
            <p:ph sz="quarter" idx="15" hasCustomPrompt="1"/>
          </p:nvPr>
        </p:nvSpPr>
        <p:spPr>
          <a:xfrm>
            <a:off x="594360" y="2676525"/>
            <a:ext cx="4490827" cy="3597470"/>
          </a:xfrm>
        </p:spPr>
        <p:txBody>
          <a:bodyPr lIns="0" tIns="45720" rIns="0" bIns="0" rtlCol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lang="ru-RU" sz="2000"/>
            </a:lvl1pPr>
            <a:lvl2pPr marL="283464" indent="-283464">
              <a:spcBef>
                <a:spcPts val="1800"/>
              </a:spcBef>
              <a:defRPr lang="ru-RU" sz="2000"/>
            </a:lvl2pPr>
            <a:lvl3pPr marL="594360" indent="-283464">
              <a:spcBef>
                <a:spcPts val="1800"/>
              </a:spcBef>
              <a:defRPr lang="ru-RU" sz="2000"/>
            </a:lvl3pPr>
            <a:lvl4pPr marL="822960" indent="-283464">
              <a:spcBef>
                <a:spcPts val="1800"/>
              </a:spcBef>
              <a:defRPr lang="ru-RU" sz="2000"/>
            </a:lvl4pPr>
            <a:lvl5pPr marL="1005840" indent="-283464">
              <a:spcBef>
                <a:spcPts val="1800"/>
              </a:spcBef>
              <a:defRPr lang="ru-RU" sz="20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048618" name="Объект 5"/>
          <p:cNvSpPr>
            <a:spLocks noGrp="1"/>
          </p:cNvSpPr>
          <p:nvPr>
            <p:ph sz="quarter" idx="16" hasCustomPrompt="1"/>
          </p:nvPr>
        </p:nvSpPr>
        <p:spPr>
          <a:xfrm>
            <a:off x="5881898" y="2676525"/>
            <a:ext cx="4490827" cy="3597470"/>
          </a:xfrm>
        </p:spPr>
        <p:txBody>
          <a:bodyPr lIns="0" tIns="45720" rIns="0" bIns="0" rtlCol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lang="ru-RU" sz="2000"/>
            </a:lvl1pPr>
            <a:lvl2pPr marL="283464" indent="-283464">
              <a:spcBef>
                <a:spcPts val="1800"/>
              </a:spcBef>
              <a:defRPr lang="ru-RU" sz="2000"/>
            </a:lvl2pPr>
            <a:lvl3pPr marL="548640" indent="-283464">
              <a:spcBef>
                <a:spcPts val="1800"/>
              </a:spcBef>
              <a:defRPr lang="ru-RU" sz="2000"/>
            </a:lvl3pPr>
            <a:lvl4pPr marL="822960" indent="-283464">
              <a:spcBef>
                <a:spcPts val="1800"/>
              </a:spcBef>
              <a:defRPr lang="ru-RU" sz="2000"/>
            </a:lvl4pPr>
            <a:lvl5pPr marL="1005840" indent="-283464">
              <a:spcBef>
                <a:spcPts val="1800"/>
              </a:spcBef>
              <a:defRPr lang="ru-RU" sz="20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048619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294A09A9-5501-47C1-A89A-A340965A2BE2}" type="slidenum">
              <a:rPr lang="ru-RU" smtClean="0"/>
              <a:pPr rtl="0"/>
              <a:t>‹#›</a:t>
            </a:fld>
            <a:endParaRPr lang="ru-RU" dirty="0">
              <a:latin typeface="+mn-lt"/>
            </a:endParaRPr>
          </a:p>
        </p:txBody>
      </p:sp>
      <p:sp>
        <p:nvSpPr>
          <p:cNvPr id="1048620" name="Дата 7"/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>
              <a:latin typeface="+mn-lt"/>
            </a:endParaRPr>
          </a:p>
        </p:txBody>
      </p:sp>
      <p:cxnSp>
        <p:nvCxnSpPr>
          <p:cNvPr id="3145730" name="Прямая соединительная линия 3"/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" name="Группа 10"/>
          <p:cNvGrpSpPr/>
          <p:nvPr userDrawn="1"/>
        </p:nvGrpSpPr>
        <p:grpSpPr>
          <a:xfrm>
            <a:off x="6362700" y="0"/>
            <a:ext cx="5829298" cy="3235602"/>
            <a:chOff x="5612972" y="1"/>
            <a:chExt cx="6615961" cy="3672246"/>
          </a:xfrm>
        </p:grpSpPr>
        <p:sp>
          <p:nvSpPr>
            <p:cNvPr id="1048907" name="Автофигура 24"/>
            <p:cNvSpPr/>
            <p:nvPr/>
          </p:nvSpPr>
          <p:spPr bwMode="auto">
            <a:xfrm>
              <a:off x="5612972" y="1"/>
              <a:ext cx="4408998" cy="3672246"/>
            </a:xfrm>
            <a:custGeom>
              <a:avLst/>
              <a:gdLst>
                <a:gd name="T0" fmla="+- 0 8372 6586"/>
                <a:gd name="T1" fmla="*/ T0 w 3578"/>
                <a:gd name="T2" fmla="*/ 591 h 2980"/>
                <a:gd name="T3" fmla="+- 0 7780 6586"/>
                <a:gd name="T4" fmla="*/ T3 w 3578"/>
                <a:gd name="T5" fmla="*/ 0 h 2980"/>
                <a:gd name="T6" fmla="+- 0 6586 6586"/>
                <a:gd name="T7" fmla="*/ T6 w 3578"/>
                <a:gd name="T8" fmla="*/ 0 h 2980"/>
                <a:gd name="T9" fmla="+- 0 7774 6586"/>
                <a:gd name="T10" fmla="*/ T9 w 3578"/>
                <a:gd name="T11" fmla="*/ 1188 h 2980"/>
                <a:gd name="T12" fmla="+- 0 8372 6586"/>
                <a:gd name="T13" fmla="*/ T12 w 3578"/>
                <a:gd name="T14" fmla="*/ 591 h 2980"/>
                <a:gd name="T15" fmla="+- 0 10163 6586"/>
                <a:gd name="T16" fmla="*/ T15 w 3578"/>
                <a:gd name="T17" fmla="*/ 2383 h 2980"/>
                <a:gd name="T18" fmla="+- 0 9566 6586"/>
                <a:gd name="T19" fmla="*/ T18 w 3578"/>
                <a:gd name="T20" fmla="*/ 1786 h 2980"/>
                <a:gd name="T21" fmla="+- 0 8969 6586"/>
                <a:gd name="T22" fmla="*/ T21 w 3578"/>
                <a:gd name="T23" fmla="*/ 2383 h 2980"/>
                <a:gd name="T24" fmla="+- 0 9566 6586"/>
                <a:gd name="T25" fmla="*/ T24 w 3578"/>
                <a:gd name="T26" fmla="*/ 2980 h 2980"/>
                <a:gd name="T27" fmla="+- 0 10163 6586"/>
                <a:gd name="T28" fmla="*/ T27 w 3578"/>
                <a:gd name="T29" fmla="*/ 2383 h 298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  <a:cxn ang="0">
                  <a:pos x="T13" y="T14"/>
                </a:cxn>
                <a:cxn ang="0">
                  <a:pos x="T16" y="T17"/>
                </a:cxn>
                <a:cxn ang="0">
                  <a:pos x="T19" y="T20"/>
                </a:cxn>
                <a:cxn ang="0">
                  <a:pos x="T22" y="T23"/>
                </a:cxn>
                <a:cxn ang="0">
                  <a:pos x="T25" y="T26"/>
                </a:cxn>
                <a:cxn ang="0">
                  <a:pos x="T28" y="T29"/>
                </a:cxn>
              </a:cxnLst>
              <a:rect l="0" t="0" r="r" b="b"/>
              <a:pathLst>
                <a:path w="3578" h="2980">
                  <a:moveTo>
                    <a:pt x="1786" y="591"/>
                  </a:moveTo>
                  <a:lnTo>
                    <a:pt x="1194" y="0"/>
                  </a:lnTo>
                  <a:lnTo>
                    <a:pt x="0" y="0"/>
                  </a:lnTo>
                  <a:lnTo>
                    <a:pt x="1188" y="1188"/>
                  </a:lnTo>
                  <a:lnTo>
                    <a:pt x="1786" y="591"/>
                  </a:lnTo>
                  <a:moveTo>
                    <a:pt x="3577" y="2383"/>
                  </a:moveTo>
                  <a:lnTo>
                    <a:pt x="2980" y="1786"/>
                  </a:lnTo>
                  <a:lnTo>
                    <a:pt x="2383" y="2383"/>
                  </a:lnTo>
                  <a:lnTo>
                    <a:pt x="2980" y="2980"/>
                  </a:lnTo>
                  <a:lnTo>
                    <a:pt x="3577" y="2383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048908" name="Полилиния 7"/>
            <p:cNvSpPr/>
            <p:nvPr/>
          </p:nvSpPr>
          <p:spPr bwMode="auto">
            <a:xfrm>
              <a:off x="6341233" y="1463970"/>
              <a:ext cx="2208196" cy="2208277"/>
            </a:xfrm>
            <a:custGeom>
              <a:avLst/>
              <a:gdLst>
                <a:gd name="T0" fmla="+- 0 7774 7177"/>
                <a:gd name="T1" fmla="*/ T0 w 1792"/>
                <a:gd name="T2" fmla="+- 0 1188 1188"/>
                <a:gd name="T3" fmla="*/ 1188 h 1792"/>
                <a:gd name="T4" fmla="+- 0 7177 7177"/>
                <a:gd name="T5" fmla="*/ T4 w 1792"/>
                <a:gd name="T6" fmla="+- 0 1786 1188"/>
                <a:gd name="T7" fmla="*/ 1786 h 1792"/>
                <a:gd name="T8" fmla="+- 0 8372 7177"/>
                <a:gd name="T9" fmla="*/ T8 w 1792"/>
                <a:gd name="T10" fmla="+- 0 2980 1188"/>
                <a:gd name="T11" fmla="*/ 2980 h 1792"/>
                <a:gd name="T12" fmla="+- 0 8969 7177"/>
                <a:gd name="T13" fmla="*/ T12 w 1792"/>
                <a:gd name="T14" fmla="+- 0 2383 1188"/>
                <a:gd name="T15" fmla="*/ 2383 h 1792"/>
                <a:gd name="T16" fmla="+- 0 7774 7177"/>
                <a:gd name="T17" fmla="*/ T16 w 1792"/>
                <a:gd name="T18" fmla="+- 0 1188 1188"/>
                <a:gd name="T19" fmla="*/ 1188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7" y="0"/>
                  </a:moveTo>
                  <a:lnTo>
                    <a:pt x="0" y="598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048909" name="Полилиния 8"/>
            <p:cNvSpPr/>
            <p:nvPr/>
          </p:nvSpPr>
          <p:spPr bwMode="auto">
            <a:xfrm>
              <a:off x="8555590" y="1"/>
              <a:ext cx="1457754" cy="729520"/>
            </a:xfrm>
            <a:custGeom>
              <a:avLst/>
              <a:gdLst>
                <a:gd name="T0" fmla="+- 0 10158 8975"/>
                <a:gd name="T1" fmla="*/ T0 w 1183"/>
                <a:gd name="T2" fmla="*/ 0 h 592"/>
                <a:gd name="T3" fmla="+- 0 8975 8975"/>
                <a:gd name="T4" fmla="*/ T3 w 1183"/>
                <a:gd name="T5" fmla="*/ 0 h 592"/>
                <a:gd name="T6" fmla="+- 0 9566 8975"/>
                <a:gd name="T7" fmla="*/ T6 w 1183"/>
                <a:gd name="T8" fmla="*/ 591 h 592"/>
                <a:gd name="T9" fmla="+- 0 10158 8975"/>
                <a:gd name="T10" fmla="*/ T9 w 1183"/>
                <a:gd name="T11" fmla="*/ 0 h 592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183" h="592">
                  <a:moveTo>
                    <a:pt x="1183" y="0"/>
                  </a:moveTo>
                  <a:lnTo>
                    <a:pt x="0" y="0"/>
                  </a:lnTo>
                  <a:lnTo>
                    <a:pt x="591" y="591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048910" name="Полилиния 9"/>
            <p:cNvSpPr/>
            <p:nvPr/>
          </p:nvSpPr>
          <p:spPr bwMode="auto">
            <a:xfrm>
              <a:off x="7076887" y="728289"/>
              <a:ext cx="2208196" cy="2208277"/>
            </a:xfrm>
            <a:custGeom>
              <a:avLst/>
              <a:gdLst>
                <a:gd name="T0" fmla="+- 0 8372 7774"/>
                <a:gd name="T1" fmla="*/ T0 w 1792"/>
                <a:gd name="T2" fmla="+- 0 591 591"/>
                <a:gd name="T3" fmla="*/ 591 h 1792"/>
                <a:gd name="T4" fmla="+- 0 7774 7774"/>
                <a:gd name="T5" fmla="*/ T4 w 1792"/>
                <a:gd name="T6" fmla="+- 0 1188 591"/>
                <a:gd name="T7" fmla="*/ 1188 h 1792"/>
                <a:gd name="T8" fmla="+- 0 8969 7774"/>
                <a:gd name="T9" fmla="*/ T8 w 1792"/>
                <a:gd name="T10" fmla="+- 0 2383 591"/>
                <a:gd name="T11" fmla="*/ 2383 h 1792"/>
                <a:gd name="T12" fmla="+- 0 9566 7774"/>
                <a:gd name="T13" fmla="*/ T12 w 1792"/>
                <a:gd name="T14" fmla="+- 0 1786 591"/>
                <a:gd name="T15" fmla="*/ 1786 h 1792"/>
                <a:gd name="T16" fmla="+- 0 8372 7774"/>
                <a:gd name="T17" fmla="*/ T16 w 1792"/>
                <a:gd name="T18" fmla="+- 0 591 591"/>
                <a:gd name="T19" fmla="*/ 591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8" y="0"/>
                  </a:moveTo>
                  <a:lnTo>
                    <a:pt x="0" y="597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048911" name="Полилиния 10"/>
            <p:cNvSpPr/>
            <p:nvPr/>
          </p:nvSpPr>
          <p:spPr bwMode="auto">
            <a:xfrm>
              <a:off x="9285083" y="728289"/>
              <a:ext cx="2943850" cy="2943958"/>
            </a:xfrm>
            <a:custGeom>
              <a:avLst/>
              <a:gdLst>
                <a:gd name="T0" fmla="+- 0 11955 9566"/>
                <a:gd name="T1" fmla="*/ T0 w 2389"/>
                <a:gd name="T2" fmla="+- 0 1786 591"/>
                <a:gd name="T3" fmla="*/ 1786 h 2389"/>
                <a:gd name="T4" fmla="+- 0 10760 9566"/>
                <a:gd name="T5" fmla="*/ T4 w 2389"/>
                <a:gd name="T6" fmla="+- 0 591 591"/>
                <a:gd name="T7" fmla="*/ 591 h 2389"/>
                <a:gd name="T8" fmla="+- 0 9566 9566"/>
                <a:gd name="T9" fmla="*/ T8 w 2389"/>
                <a:gd name="T10" fmla="+- 0 1786 591"/>
                <a:gd name="T11" fmla="*/ 1786 h 2389"/>
                <a:gd name="T12" fmla="+- 0 10760 9566"/>
                <a:gd name="T13" fmla="*/ T12 w 2389"/>
                <a:gd name="T14" fmla="+- 0 2980 591"/>
                <a:gd name="T15" fmla="*/ 2980 h 2389"/>
                <a:gd name="T16" fmla="+- 0 11955 9566"/>
                <a:gd name="T17" fmla="*/ T16 w 2389"/>
                <a:gd name="T18" fmla="+- 0 1786 591"/>
                <a:gd name="T19" fmla="*/ 1786 h 238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389" h="2389">
                  <a:moveTo>
                    <a:pt x="2389" y="1195"/>
                  </a:moveTo>
                  <a:lnTo>
                    <a:pt x="1194" y="0"/>
                  </a:lnTo>
                  <a:lnTo>
                    <a:pt x="0" y="1195"/>
                  </a:lnTo>
                  <a:lnTo>
                    <a:pt x="1194" y="2389"/>
                  </a:lnTo>
                  <a:lnTo>
                    <a:pt x="2389" y="1195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</p:grpSp>
      <p:sp>
        <p:nvSpPr>
          <p:cNvPr id="104891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6318885" y="3499667"/>
            <a:ext cx="4939666" cy="2542810"/>
          </a:xfrm>
          <a:prstGeom prst="rect">
            <a:avLst/>
          </a:prstGeom>
        </p:spPr>
        <p:txBody>
          <a:bodyPr lIns="0" tIns="0" rIns="0" bIns="0" rtlCol="0" anchor="b" anchorCtr="0">
            <a:noAutofit/>
          </a:bodyPr>
          <a:lstStyle>
            <a:lvl1pPr>
              <a:defRPr lang="ru-RU" sz="4400" b="1" i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/>
              <a:t>Заголовок слайда </a:t>
            </a:r>
          </a:p>
        </p:txBody>
      </p:sp>
      <p:cxnSp>
        <p:nvCxnSpPr>
          <p:cNvPr id="3145752" name="Прямая соединительная линия 3"/>
          <p:cNvCxnSpPr>
            <a:cxnSpLocks/>
          </p:cNvCxnSpPr>
          <p:nvPr userDrawn="1"/>
        </p:nvCxnSpPr>
        <p:spPr>
          <a:xfrm>
            <a:off x="6347460" y="631317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48913" name="Объект 5"/>
          <p:cNvSpPr>
            <a:spLocks noGrp="1"/>
          </p:cNvSpPr>
          <p:nvPr>
            <p:ph sz="quarter" idx="14" hasCustomPrompt="1"/>
          </p:nvPr>
        </p:nvSpPr>
        <p:spPr>
          <a:xfrm>
            <a:off x="603885" y="457201"/>
            <a:ext cx="5198269" cy="2305050"/>
          </a:xfrm>
        </p:spPr>
        <p:txBody>
          <a:bodyPr lIns="0" tIns="274320" rtlCol="0">
            <a:normAutofit/>
          </a:bodyPr>
          <a:lstStyle>
            <a:lvl1pPr marL="457200" indent="-457200">
              <a:spcBef>
                <a:spcPts val="1800"/>
              </a:spcBef>
              <a:buFont typeface="+mj-lt"/>
              <a:buAutoNum type="arabicPeriod"/>
              <a:defRPr lang="ru-RU" sz="2000"/>
            </a:lvl1pPr>
            <a:lvl2pPr marL="914400" indent="-457200">
              <a:spcBef>
                <a:spcPts val="1800"/>
              </a:spcBef>
              <a:buFont typeface="+mj-lt"/>
              <a:buAutoNum type="alphaLcPeriod"/>
              <a:defRPr lang="ru-RU" sz="2000"/>
            </a:lvl2pPr>
            <a:lvl3pPr marL="1371600" indent="-457200">
              <a:spcBef>
                <a:spcPts val="1800"/>
              </a:spcBef>
              <a:buFont typeface="+mj-lt"/>
              <a:buAutoNum type="arabicParenR"/>
              <a:defRPr lang="ru-RU" sz="2000"/>
            </a:lvl3pPr>
            <a:lvl4pPr marL="1371600" indent="0">
              <a:spcBef>
                <a:spcPts val="1800"/>
              </a:spcBef>
              <a:buFont typeface="+mj-lt"/>
              <a:buNone/>
              <a:defRPr lang="ru-RU" sz="2000"/>
            </a:lvl4pPr>
            <a:lvl5pPr marL="2286000" indent="-457200">
              <a:spcBef>
                <a:spcPts val="1800"/>
              </a:spcBef>
              <a:buFont typeface="+mj-lt"/>
              <a:buAutoNum type="arabicPeriod"/>
              <a:defRPr lang="ru-RU" sz="20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endParaRPr lang="ru-RU" dirty="0"/>
          </a:p>
        </p:txBody>
      </p:sp>
      <p:sp>
        <p:nvSpPr>
          <p:cNvPr id="1048914" name="Объект 5"/>
          <p:cNvSpPr>
            <a:spLocks noGrp="1"/>
          </p:cNvSpPr>
          <p:nvPr>
            <p:ph sz="quarter" idx="15" hasCustomPrompt="1"/>
          </p:nvPr>
        </p:nvSpPr>
        <p:spPr>
          <a:xfrm>
            <a:off x="594360" y="2810595"/>
            <a:ext cx="5198269" cy="3319513"/>
          </a:xfrm>
        </p:spPr>
        <p:txBody>
          <a:bodyPr lIns="0" tIns="45720" rIns="0" bIns="0" rtlCol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lang="ru-RU" sz="2000"/>
            </a:lvl1pPr>
            <a:lvl2pPr marL="283464" indent="-283464">
              <a:spcBef>
                <a:spcPts val="1800"/>
              </a:spcBef>
              <a:defRPr lang="ru-RU" sz="2000"/>
            </a:lvl2pPr>
            <a:lvl3pPr marL="548640" indent="-283464">
              <a:spcBef>
                <a:spcPts val="1800"/>
              </a:spcBef>
              <a:defRPr lang="ru-RU" sz="2000"/>
            </a:lvl3pPr>
            <a:lvl4pPr marL="822960" indent="-283464">
              <a:spcBef>
                <a:spcPts val="1800"/>
              </a:spcBef>
              <a:defRPr lang="ru-RU" sz="2000"/>
            </a:lvl4pPr>
            <a:lvl5pPr marL="1005840" indent="-283464">
              <a:spcBef>
                <a:spcPts val="1800"/>
              </a:spcBef>
              <a:defRPr lang="ru-RU" sz="20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048915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294A09A9-5501-47C1-A89A-A340965A2BE2}" type="slidenum">
              <a:rPr lang="ru-RU" smtClean="0"/>
              <a:pPr rtl="0"/>
              <a:t>‹#›</a:t>
            </a:fld>
            <a:endParaRPr lang="ru-RU" dirty="0">
              <a:latin typeface="+mn-lt"/>
            </a:endParaRPr>
          </a:p>
        </p:txBody>
      </p:sp>
      <p:sp>
        <p:nvSpPr>
          <p:cNvPr id="1048916" name="Дата 7"/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>
              <a:latin typeface="+mn-lt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содержимое и рисунок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8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575310" y="278129"/>
            <a:ext cx="5063490" cy="2354026"/>
          </a:xfrm>
          <a:prstGeom prst="rect">
            <a:avLst/>
          </a:prstGeom>
        </p:spPr>
        <p:txBody>
          <a:bodyPr lIns="0" tIns="0" rIns="0" bIns="0" rtlCol="0" anchor="b" anchorCtr="0">
            <a:noAutofit/>
          </a:bodyPr>
          <a:lstStyle>
            <a:lvl1pPr>
              <a:defRPr lang="ru-RU" sz="4400" b="1" i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/>
              <a:t>Заголовок слайда </a:t>
            </a:r>
          </a:p>
        </p:txBody>
      </p:sp>
      <p:sp>
        <p:nvSpPr>
          <p:cNvPr id="1048885" name="Объект 5"/>
          <p:cNvSpPr>
            <a:spLocks noGrp="1"/>
          </p:cNvSpPr>
          <p:nvPr>
            <p:ph sz="quarter" idx="16" hasCustomPrompt="1"/>
          </p:nvPr>
        </p:nvSpPr>
        <p:spPr>
          <a:xfrm>
            <a:off x="594360" y="3279579"/>
            <a:ext cx="5044440" cy="2994415"/>
          </a:xfrm>
        </p:spPr>
        <p:txBody>
          <a:bodyPr lIns="0" tIns="228600" rIns="0" bIns="0" rtlCol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lang="ru-RU" sz="2000"/>
            </a:lvl1pPr>
            <a:lvl2pPr indent="-283464">
              <a:spcBef>
                <a:spcPts val="1800"/>
              </a:spcBef>
              <a:defRPr lang="ru-RU" sz="2000"/>
            </a:lvl2pPr>
            <a:lvl3pPr indent="-283464">
              <a:spcBef>
                <a:spcPts val="1800"/>
              </a:spcBef>
              <a:defRPr lang="ru-RU" sz="2000"/>
            </a:lvl3pPr>
            <a:lvl4pPr indent="-283464">
              <a:spcBef>
                <a:spcPts val="1800"/>
              </a:spcBef>
              <a:defRPr lang="ru-RU" sz="2000"/>
            </a:lvl4pPr>
            <a:lvl5pPr indent="-283464">
              <a:spcBef>
                <a:spcPts val="1800"/>
              </a:spcBef>
              <a:defRPr lang="ru-RU" sz="20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cxnSp>
        <p:nvCxnSpPr>
          <p:cNvPr id="3145748" name="Прямая соединительная линия 3"/>
          <p:cNvCxnSpPr>
            <a:cxnSpLocks/>
          </p:cNvCxnSpPr>
          <p:nvPr userDrawn="1"/>
        </p:nvCxnSpPr>
        <p:spPr>
          <a:xfrm>
            <a:off x="594360" y="2997459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48886" name="Рисунок 11"/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118225" cy="6858000"/>
          </a:xfrm>
        </p:spPr>
        <p:txBody>
          <a:bodyPr rtlCol="0">
            <a:normAutofit/>
          </a:bodyPr>
          <a:lstStyle>
            <a:lvl1pPr marL="0" indent="0" algn="ctr">
              <a:buNone/>
              <a:defRPr lang="ru-RU" sz="2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Щелкните значок, чтобы добавить фото</a:t>
            </a:r>
          </a:p>
        </p:txBody>
      </p:sp>
      <p:sp>
        <p:nvSpPr>
          <p:cNvPr id="1048887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294A09A9-5501-47C1-A89A-A340965A2BE2}" type="slidenum">
              <a:rPr lang="ru-RU" smtClean="0"/>
              <a:pPr rtl="0"/>
              <a:t>‹#›</a:t>
            </a:fld>
            <a:endParaRPr lang="ru-RU" dirty="0">
              <a:latin typeface="+mn-lt"/>
            </a:endParaRPr>
          </a:p>
        </p:txBody>
      </p:sp>
      <p:sp>
        <p:nvSpPr>
          <p:cNvPr id="1048888" name="Дата 7"/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>
              <a:latin typeface="+mn-lt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Текст 2"/>
          <p:cNvSpPr>
            <a:spLocks noGrp="1"/>
          </p:cNvSpPr>
          <p:nvPr>
            <p:ph type="body" idx="1"/>
          </p:nvPr>
        </p:nvSpPr>
        <p:spPr>
          <a:xfrm>
            <a:off x="594360" y="1825625"/>
            <a:ext cx="103822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ru-RU"/>
            </a:def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048577" name="Заголовок 11"/>
          <p:cNvSpPr>
            <a:spLocks noGrp="1"/>
          </p:cNvSpPr>
          <p:nvPr>
            <p:ph type="title"/>
          </p:nvPr>
        </p:nvSpPr>
        <p:spPr>
          <a:xfrm>
            <a:off x="594360" y="365125"/>
            <a:ext cx="104013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1048578" name="Дата 3"/>
          <p:cNvSpPr>
            <a:spLocks noGrp="1"/>
          </p:cNvSpPr>
          <p:nvPr>
            <p:ph type="dt" sz="half" idx="2"/>
          </p:nvPr>
        </p:nvSpPr>
        <p:spPr>
          <a:xfrm>
            <a:off x="1133648" y="6332220"/>
            <a:ext cx="1313180" cy="2476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lang="ru-RU" sz="1100" b="0" i="0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endParaRPr lang="ru-RU" dirty="0">
              <a:latin typeface="+mn-lt"/>
            </a:endParaRPr>
          </a:p>
        </p:txBody>
      </p:sp>
      <p:sp>
        <p:nvSpPr>
          <p:cNvPr id="1048579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594360" y="6332220"/>
            <a:ext cx="523240" cy="2476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lang="ru-RU" sz="1100" b="1" i="0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fld id="{294A09A9-5501-47C1-A89A-A340965A2BE2}" type="slidenum">
              <a:rPr lang="ru-RU" smtClean="0"/>
              <a:pPr rtl="0"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lang="ru-RU" sz="4400" b="1" i="0" kern="1200" spc="100" baseline="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 lang="ru-RU">
          <a:solidFill>
            <a:schemeClr val="tx2"/>
          </a:solidFill>
        </a:defRPr>
      </a:lvl2pPr>
      <a:lvl3pPr eaLnBrk="1" hangingPunct="1">
        <a:defRPr lang="ru-RU">
          <a:solidFill>
            <a:schemeClr val="tx2"/>
          </a:solidFill>
        </a:defRPr>
      </a:lvl3pPr>
      <a:lvl4pPr eaLnBrk="1" hangingPunct="1">
        <a:defRPr lang="ru-RU">
          <a:solidFill>
            <a:schemeClr val="tx2"/>
          </a:solidFill>
        </a:defRPr>
      </a:lvl4pPr>
      <a:lvl5pPr eaLnBrk="1" hangingPunct="1">
        <a:defRPr lang="ru-RU">
          <a:solidFill>
            <a:schemeClr val="tx2"/>
          </a:solidFill>
        </a:defRPr>
      </a:lvl5pPr>
      <a:lvl6pPr eaLnBrk="1" hangingPunct="1">
        <a:defRPr lang="ru-RU">
          <a:solidFill>
            <a:schemeClr val="tx2"/>
          </a:solidFill>
        </a:defRPr>
      </a:lvl6pPr>
      <a:lvl7pPr eaLnBrk="1" hangingPunct="1">
        <a:defRPr lang="ru-RU">
          <a:solidFill>
            <a:schemeClr val="tx2"/>
          </a:solidFill>
        </a:defRPr>
      </a:lvl7pPr>
      <a:lvl8pPr eaLnBrk="1" hangingPunct="1">
        <a:defRPr lang="ru-RU">
          <a:solidFill>
            <a:schemeClr val="tx2"/>
          </a:solidFill>
        </a:defRPr>
      </a:lvl8pPr>
      <a:lvl9pPr eaLnBrk="1" hangingPunct="1">
        <a:defRPr lang="ru-RU">
          <a:solidFill>
            <a:schemeClr val="tx2"/>
          </a:solidFill>
        </a:defRPr>
      </a:lvl9pPr>
    </p:titleStyle>
    <p:bodyStyle>
      <a:lvl1pPr marL="228600" indent="-283464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ru-RU" sz="2800" b="0" i="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2400" b="0" i="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2000" b="0" i="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b="0" i="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b="0" i="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5.xml"/></Relationships>
</file>

<file path=ppt/slides/_rels/slide65.xml.rels><?xml version="1.0" encoding="UTF-8" standalone="yes"?>
<Relationships xmlns="http://schemas.openxmlformats.org/package/2006/relationships"><Relationship Id="rId3" Type="http://schemas.microsoft.com/office/2007/relationships/media" Target="file:///C:\Users\79377\Desktop\IMG_8136.MP4" TargetMode="External"/><Relationship Id="rId2" Type="http://schemas.openxmlformats.org/officeDocument/2006/relationships/slideLayout" Target="../slideLayouts/slideLayout22.xml"/><Relationship Id="rId1" Type="http://schemas.openxmlformats.org/officeDocument/2006/relationships/video" Target="file:///C:\Users\79377\Desktop\IMG_8136.MP4" TargetMode="Externa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4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7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1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5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6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3.jpe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5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863306" y="-198409"/>
            <a:ext cx="9915746" cy="1865893"/>
          </a:xfrm>
        </p:spPr>
        <p:txBody>
          <a:bodyPr/>
          <a:lstStyle/>
          <a:p>
            <a:pPr algn="ctr"/>
            <a:r>
              <a:rPr sz="1800" smtClean="0"/>
              <a:t>Муниципальное общеобразовательное учреждение </a:t>
            </a:r>
            <a:br>
              <a:rPr sz="1800" smtClean="0"/>
            </a:br>
            <a:r>
              <a:rPr sz="1800" smtClean="0"/>
              <a:t> «Средняя школа № 91 Краснооктябрьского района Волгограда»</a:t>
            </a:r>
            <a:br>
              <a:rPr sz="1800" smtClean="0"/>
            </a:br>
            <a:r>
              <a:rPr sz="1800" smtClean="0"/>
              <a:t> </a:t>
            </a:r>
            <a:r>
              <a:rPr sz="1800" smtClean="0"/>
              <a:t/>
            </a:r>
            <a:br>
              <a:rPr sz="1800" smtClean="0"/>
            </a:br>
            <a:endParaRPr sz="1800"/>
          </a:p>
        </p:txBody>
      </p:sp>
      <p:sp>
        <p:nvSpPr>
          <p:cNvPr id="4" name="TextBox 3"/>
          <p:cNvSpPr txBox="1"/>
          <p:nvPr/>
        </p:nvSpPr>
        <p:spPr>
          <a:xfrm>
            <a:off x="4641010" y="2587924"/>
            <a:ext cx="552090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b="1" spc="100" smtClean="0">
                <a:solidFill>
                  <a:srgbClr val="000000"/>
                </a:solidFill>
                <a:latin typeface="Franklin Gothic Demi"/>
                <a:ea typeface="+mj-ea"/>
                <a:cs typeface="+mj-cs"/>
              </a:rPr>
              <a:t>Тема региональной инновационной площадки</a:t>
            </a:r>
            <a:br>
              <a:rPr b="1" spc="100" smtClean="0">
                <a:solidFill>
                  <a:srgbClr val="000000"/>
                </a:solidFill>
                <a:latin typeface="Franklin Gothic Demi"/>
                <a:ea typeface="+mj-ea"/>
                <a:cs typeface="+mj-cs"/>
              </a:rPr>
            </a:br>
            <a:r>
              <a:rPr b="1" spc="100" smtClean="0">
                <a:solidFill>
                  <a:srgbClr val="000000"/>
                </a:solidFill>
                <a:latin typeface="Franklin Gothic Demi"/>
                <a:ea typeface="+mj-ea"/>
                <a:cs typeface="+mj-cs"/>
              </a:rPr>
              <a:t>«Психолого-педагогическое сопровождение профориентационного минимума для учащихся 6-9 классов»</a:t>
            </a:r>
            <a:br>
              <a:rPr b="1" spc="100" smtClean="0">
                <a:solidFill>
                  <a:srgbClr val="000000"/>
                </a:solidFill>
                <a:latin typeface="Franklin Gothic Demi"/>
                <a:ea typeface="+mj-ea"/>
                <a:cs typeface="+mj-cs"/>
              </a:rPr>
            </a:br>
            <a:r>
              <a:rPr b="1" spc="100" smtClean="0">
                <a:solidFill>
                  <a:srgbClr val="000000"/>
                </a:solidFill>
                <a:latin typeface="Franklin Gothic Demi"/>
                <a:ea typeface="+mj-ea"/>
                <a:cs typeface="+mj-cs"/>
              </a:rPr>
              <a:t> 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4" name="Заголовок 1"/>
          <p:cNvSpPr>
            <a:spLocks noGrp="1"/>
          </p:cNvSpPr>
          <p:nvPr>
            <p:ph type="ctrTitle"/>
          </p:nvPr>
        </p:nvSpPr>
        <p:spPr>
          <a:xfrm>
            <a:off x="2932981" y="420105"/>
            <a:ext cx="8604530" cy="3291840"/>
          </a:xfrm>
        </p:spPr>
        <p:txBody>
          <a:bodyPr rtlCol="0"/>
          <a:lstStyle>
            <a:defPPr>
              <a:defRPr lang="ru-RU"/>
            </a:defPPr>
          </a:lstStyle>
          <a:p>
            <a:pPr algn="ctr">
              <a:lnSpc>
                <a:spcPct val="100000"/>
              </a:lnSpc>
            </a:pP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4000" dirty="0">
                <a:solidFill>
                  <a:schemeClr val="bg1">
                    <a:lumMod val="85000"/>
                    <a:lumOff val="15000"/>
                  </a:schemeClr>
                </a:solidFill>
              </a:rPr>
              <a:t>Групповое консультирование родителей как эффективная форма взаимодействия с родителями в рамках реализации профессионального минимума</a:t>
            </a:r>
            <a:endParaRPr lang="ru-RU" sz="3600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55" name="TextBox 2"/>
          <p:cNvSpPr txBox="1"/>
          <p:nvPr/>
        </p:nvSpPr>
        <p:spPr>
          <a:xfrm>
            <a:off x="5322498" y="4399472"/>
            <a:ext cx="6668219" cy="1958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chemeClr val="bg1">
                    <a:lumMod val="85000"/>
                    <a:lumOff val="15000"/>
                  </a:schemeClr>
                </a:solidFill>
              </a:rPr>
              <a:t>Грибова Е.Н.</a:t>
            </a:r>
            <a:r>
              <a:rPr lang="ru-RU" b="1" dirty="0">
                <a:solidFill>
                  <a:schemeClr val="bg1">
                    <a:lumMod val="85000"/>
                    <a:lumOff val="15000"/>
                  </a:schemeClr>
                </a:solidFill>
              </a:rPr>
              <a:t>, заместитель директора по ВР МОУ СШ №91 Краснооктябрьского района Волгограда.,	</a:t>
            </a:r>
          </a:p>
          <a:p>
            <a:r>
              <a:rPr lang="ru-RU" b="1" dirty="0">
                <a:solidFill>
                  <a:schemeClr val="bg1">
                    <a:lumMod val="85000"/>
                    <a:lumOff val="15000"/>
                  </a:schemeClr>
                </a:solidFill>
              </a:rPr>
              <a:t> </a:t>
            </a:r>
          </a:p>
          <a:p>
            <a:r>
              <a:rPr lang="ru-RU" b="1" i="1" dirty="0" err="1">
                <a:solidFill>
                  <a:schemeClr val="bg1">
                    <a:lumMod val="85000"/>
                    <a:lumOff val="15000"/>
                  </a:schemeClr>
                </a:solidFill>
              </a:rPr>
              <a:t>Смотрова</a:t>
            </a:r>
            <a:r>
              <a:rPr lang="ru-RU" b="1" i="1" dirty="0">
                <a:solidFill>
                  <a:schemeClr val="bg1">
                    <a:lumMod val="85000"/>
                    <a:lumOff val="15000"/>
                  </a:schemeClr>
                </a:solidFill>
              </a:rPr>
              <a:t> Т.М.</a:t>
            </a:r>
            <a:r>
              <a:rPr lang="ru-RU" b="1" dirty="0">
                <a:solidFill>
                  <a:schemeClr val="bg1">
                    <a:lumMod val="85000"/>
                    <a:lumOff val="15000"/>
                  </a:schemeClr>
                </a:solidFill>
              </a:rPr>
              <a:t>,   руководитель Краснооктябрьского методического объединения классных руководителей, педагог-психолог МОУ СШ №91 Краснооктябрьского района Волгограда.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57200" y="138023"/>
            <a:ext cx="10006642" cy="4379983"/>
          </a:xfrm>
        </p:spPr>
        <p:txBody>
          <a:bodyPr>
            <a:noAutofit/>
          </a:bodyPr>
          <a:lstStyle/>
          <a:p>
            <a:pPr marL="514350" lvl="0" indent="-514350" algn="l">
              <a:buFont typeface="+mj-lt"/>
              <a:buAutoNum type="arabicPeriod"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был успешным, буду спокойна за его будущее.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Профессия, которую выберет ребенок, будет доставлять ему удовольствие.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Выбранное учреждение профессионального образования мой ребенок закончит, и будет работать по специальности.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моего ребенка есть определенные способности, талант, которые он будет применять, развивать в своей профессиональной деятельности. 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Мой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в будущем сможет обеспечить свою семью и быть мне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опорой.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столкнется со стрессовой ситуацией по причине  ошибки при  выборе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Узнаю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новинки о мире профессии, о тенденциях на современном рынке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труда.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Мои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отношения с ребенком в будущем будут хорошие, он не будет обвинять меня в том, что я помешала или не помогла ему в правильном выборе профессионального пути. </a:t>
            </a:r>
          </a:p>
          <a:p>
            <a:pPr marL="514350" lvl="0" indent="-514350" algn="l">
              <a:buFont typeface="+mj-lt"/>
              <a:buAutoNum type="arabicPeriod"/>
            </a:pP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l">
              <a:buFont typeface="+mj-lt"/>
              <a:buAutoNum type="arabicPeriod"/>
            </a:pP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3" name="Заголовок 1"/>
          <p:cNvSpPr>
            <a:spLocks noGrp="1"/>
          </p:cNvSpPr>
          <p:nvPr>
            <p:ph type="title"/>
          </p:nvPr>
        </p:nvSpPr>
        <p:spPr>
          <a:xfrm>
            <a:off x="-156139" y="534627"/>
            <a:ext cx="6787747" cy="1593507"/>
          </a:xfrm>
        </p:spPr>
        <p:txBody>
          <a:bodyPr rtlCol="0"/>
          <a:lstStyle>
            <a:defPPr>
              <a:defRPr lang="ru-RU"/>
            </a:defPPr>
          </a:lstStyle>
          <a:p>
            <a:pPr algn="ctr" rtl="0"/>
            <a:r>
              <a:rPr lang="ru-RU" sz="5400" dirty="0" smtClean="0"/>
              <a:t>Инсценировка </a:t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>«Услышать ребенка»</a:t>
            </a:r>
            <a:endParaRPr lang="ru-RU" sz="5400" dirty="0"/>
          </a:p>
        </p:txBody>
      </p:sp>
      <p:pic>
        <p:nvPicPr>
          <p:cNvPr id="2097153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3295" y="3601617"/>
            <a:ext cx="4572000" cy="3048001"/>
          </a:xfrm>
          <a:prstGeom prst="rect">
            <a:avLst/>
          </a:prstGeom>
          <a:noFill/>
        </p:spPr>
      </p:pic>
      <p:pic>
        <p:nvPicPr>
          <p:cNvPr id="2097154" name="Picture 4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172" y="2732634"/>
            <a:ext cx="4361844" cy="29090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7" name="Заголовок 1"/>
          <p:cNvSpPr>
            <a:spLocks noGrp="1"/>
          </p:cNvSpPr>
          <p:nvPr>
            <p:ph type="title"/>
          </p:nvPr>
        </p:nvSpPr>
        <p:spPr>
          <a:xfrm>
            <a:off x="594360" y="278129"/>
            <a:ext cx="9778365" cy="1494596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 smtClean="0"/>
              <a:t>Стили воспитания</a:t>
            </a:r>
            <a:endParaRPr lang="ru-RU" dirty="0"/>
          </a:p>
        </p:txBody>
      </p:sp>
      <p:sp>
        <p:nvSpPr>
          <p:cNvPr id="1048678" name="Объект 2"/>
          <p:cNvSpPr>
            <a:spLocks noGrp="1"/>
          </p:cNvSpPr>
          <p:nvPr>
            <p:ph sz="quarter" idx="15"/>
          </p:nvPr>
        </p:nvSpPr>
        <p:spPr>
          <a:xfrm>
            <a:off x="594360" y="2676525"/>
            <a:ext cx="9489919" cy="3597470"/>
          </a:xfrm>
        </p:spPr>
        <p:txBody>
          <a:bodyPr rtlCol="0">
            <a:normAutofit/>
          </a:bodyPr>
          <a:lstStyle>
            <a:defPPr>
              <a:defRPr lang="ru-RU"/>
            </a:defPPr>
          </a:lstStyle>
          <a:p>
            <a:pPr marL="514350" indent="-514350">
              <a:buAutoNum type="arabicPeriod"/>
            </a:pPr>
            <a:r>
              <a:rPr lang="ru-RU" sz="32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Авторитарный</a:t>
            </a:r>
          </a:p>
          <a:p>
            <a:pPr marL="514350" indent="-514350">
              <a:buAutoNum type="arabicPeriod"/>
            </a:pPr>
            <a:r>
              <a:rPr lang="ru-RU" sz="3200" b="1" dirty="0" err="1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Гиперопека</a:t>
            </a:r>
            <a:endParaRPr lang="ru-RU" sz="3200" b="1" dirty="0" smtClean="0">
              <a:solidFill>
                <a:schemeClr val="bg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sz="32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Попустительский</a:t>
            </a:r>
          </a:p>
          <a:p>
            <a:pPr marL="514350" indent="-514350">
              <a:buAutoNum type="arabicPeriod"/>
            </a:pPr>
            <a:r>
              <a:rPr lang="ru-RU" sz="32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Демократический</a:t>
            </a:r>
            <a:endParaRPr lang="ru-RU" sz="3200" b="1" dirty="0">
              <a:solidFill>
                <a:schemeClr val="bg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2" name="Заголовок 1"/>
          <p:cNvSpPr>
            <a:spLocks noGrp="1"/>
          </p:cNvSpPr>
          <p:nvPr>
            <p:ph type="title"/>
          </p:nvPr>
        </p:nvSpPr>
        <p:spPr>
          <a:xfrm>
            <a:off x="594360" y="278129"/>
            <a:ext cx="9778365" cy="1494596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 smtClean="0"/>
              <a:t>Шапка вопросов</a:t>
            </a:r>
            <a:endParaRPr lang="ru-RU" dirty="0"/>
          </a:p>
        </p:txBody>
      </p:sp>
      <p:sp>
        <p:nvSpPr>
          <p:cNvPr id="1048683" name="Объект 2"/>
          <p:cNvSpPr>
            <a:spLocks noGrp="1"/>
          </p:cNvSpPr>
          <p:nvPr>
            <p:ph sz="quarter" idx="15"/>
          </p:nvPr>
        </p:nvSpPr>
        <p:spPr>
          <a:xfrm>
            <a:off x="594360" y="2322841"/>
            <a:ext cx="10792508" cy="4190101"/>
          </a:xfrm>
        </p:spPr>
        <p:txBody>
          <a:bodyPr rtlCol="0">
            <a:normAutofit fontScale="92857" lnSpcReduction="10000"/>
          </a:bodyPr>
          <a:lstStyle>
            <a:defPPr>
              <a:defRPr lang="ru-RU"/>
            </a:defPPr>
          </a:lstStyle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делать, если ребенок выбрал профессию, которая не нравится родителям?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ли ребенок определиться с выбором профессии в 14 лет?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родители могут помочь ребенку сделать правильный выбор, не нарушая его границы?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поступить родителям, чтобы уберечь ребенка от ошибки при выборе профессии?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делать, если ребенок не хочет думать о выборе профессии?</a:t>
            </a:r>
            <a:endParaRPr lang="ru-RU" sz="2800" b="1" dirty="0">
              <a:solidFill>
                <a:schemeClr val="bg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7" name="Заголовок 1"/>
          <p:cNvSpPr>
            <a:spLocks noGrp="1"/>
          </p:cNvSpPr>
          <p:nvPr>
            <p:ph type="title"/>
          </p:nvPr>
        </p:nvSpPr>
        <p:spPr>
          <a:xfrm>
            <a:off x="594360" y="278129"/>
            <a:ext cx="9778365" cy="1494596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 smtClean="0"/>
              <a:t>Родительские собрания в форме консультирования</a:t>
            </a:r>
            <a:endParaRPr lang="ru-RU" dirty="0"/>
          </a:p>
        </p:txBody>
      </p:sp>
      <p:pic>
        <p:nvPicPr>
          <p:cNvPr id="2097155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6898" y="1449475"/>
            <a:ext cx="5955102" cy="4491139"/>
          </a:xfrm>
          <a:prstGeom prst="rect">
            <a:avLst/>
          </a:prstGeom>
        </p:spPr>
      </p:pic>
      <p:pic>
        <p:nvPicPr>
          <p:cNvPr id="2097156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5" y="2389757"/>
            <a:ext cx="5478647" cy="413181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1" name="Заголовок 1"/>
          <p:cNvSpPr>
            <a:spLocks noGrp="1"/>
          </p:cNvSpPr>
          <p:nvPr>
            <p:ph type="title"/>
          </p:nvPr>
        </p:nvSpPr>
        <p:spPr>
          <a:xfrm>
            <a:off x="594360" y="278129"/>
            <a:ext cx="9778365" cy="1494596"/>
          </a:xfrm>
        </p:spPr>
        <p:txBody>
          <a:bodyPr rtlCol="0"/>
          <a:lstStyle>
            <a:defPPr>
              <a:defRPr lang="ru-RU"/>
            </a:defPPr>
          </a:lstStyle>
          <a:p>
            <a:pPr algn="ctr" rtl="0"/>
            <a:r>
              <a:rPr lang="ru-RU" dirty="0" smtClean="0"/>
              <a:t>Развитие подростка</a:t>
            </a:r>
            <a:endParaRPr lang="ru-RU" dirty="0"/>
          </a:p>
        </p:txBody>
      </p:sp>
      <p:sp>
        <p:nvSpPr>
          <p:cNvPr id="1048692" name="Объект 2"/>
          <p:cNvSpPr>
            <a:spLocks noGrp="1"/>
          </p:cNvSpPr>
          <p:nvPr>
            <p:ph sz="quarter" idx="15"/>
          </p:nvPr>
        </p:nvSpPr>
        <p:spPr>
          <a:xfrm>
            <a:off x="594360" y="2676525"/>
            <a:ext cx="9489919" cy="3597470"/>
          </a:xfrm>
        </p:spPr>
        <p:txBody>
          <a:bodyPr rtlCol="0">
            <a:normAutofit/>
          </a:bodyPr>
          <a:lstStyle>
            <a:defPPr>
              <a:defRPr lang="ru-RU"/>
            </a:def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Профессиональное самоопределение не существует само по себе.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Подросток развивается не «под» наши ожидания и требования.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Подросток применяет новые знания, умения, возможности, информацию, способы познания – для своих задач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6" name="Заголовок 1"/>
          <p:cNvSpPr>
            <a:spLocks noGrp="1"/>
          </p:cNvSpPr>
          <p:nvPr>
            <p:ph type="title"/>
          </p:nvPr>
        </p:nvSpPr>
        <p:spPr>
          <a:xfrm>
            <a:off x="224288" y="278129"/>
            <a:ext cx="10148438" cy="1494596"/>
          </a:xfrm>
        </p:spPr>
        <p:txBody>
          <a:bodyPr rtlCol="0"/>
          <a:lstStyle>
            <a:defPPr>
              <a:defRPr lang="ru-RU"/>
            </a:defPPr>
          </a:lstStyle>
          <a:p>
            <a:pPr algn="ctr" rtl="0"/>
            <a:r>
              <a:rPr lang="ru-RU" dirty="0" smtClean="0"/>
              <a:t>Младшие подростки и профессиональное самоопределение</a:t>
            </a:r>
            <a:endParaRPr lang="ru-RU" dirty="0"/>
          </a:p>
        </p:txBody>
      </p:sp>
      <p:sp>
        <p:nvSpPr>
          <p:cNvPr id="1048697" name="Объект 2"/>
          <p:cNvSpPr>
            <a:spLocks noGrp="1"/>
          </p:cNvSpPr>
          <p:nvPr>
            <p:ph sz="quarter" idx="15"/>
          </p:nvPr>
        </p:nvSpPr>
        <p:spPr>
          <a:xfrm>
            <a:off x="715130" y="2294627"/>
            <a:ext cx="9489919" cy="4039753"/>
          </a:xfrm>
        </p:spPr>
        <p:txBody>
          <a:bodyPr rtlCol="0">
            <a:normAutofit fontScale="89286" lnSpcReduction="20000"/>
          </a:bodyPr>
          <a:lstStyle>
            <a:defPPr>
              <a:defRPr lang="ru-RU"/>
            </a:def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младших подростков профессиональное самоопределение связано с миром взрослых: быть как культовые образцы, осуществлять свои ценности.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Ценности меняются, и профессиональный выбор вслед за ними.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младших подростков очень важно отношение к профессии и к профессионалам. Они живут отношениями.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Отношения, дружба, восхищение наставниками и кумирами – живая материя подростковой жизни.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b="1" dirty="0">
              <a:solidFill>
                <a:schemeClr val="bg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1" name="Заголовок 1"/>
          <p:cNvSpPr>
            <a:spLocks noGrp="1"/>
          </p:cNvSpPr>
          <p:nvPr>
            <p:ph type="title"/>
          </p:nvPr>
        </p:nvSpPr>
        <p:spPr>
          <a:xfrm>
            <a:off x="379562" y="278129"/>
            <a:ext cx="10049774" cy="1494596"/>
          </a:xfrm>
        </p:spPr>
        <p:txBody>
          <a:bodyPr rtlCol="0"/>
          <a:lstStyle>
            <a:defPPr>
              <a:defRPr lang="ru-RU"/>
            </a:defPPr>
          </a:lstStyle>
          <a:p>
            <a:pPr algn="ctr" rtl="0"/>
            <a:r>
              <a:rPr lang="ru-RU" dirty="0" smtClean="0"/>
              <a:t>Старшие подростки и профессиональное самоопределение</a:t>
            </a:r>
            <a:endParaRPr lang="ru-RU" dirty="0"/>
          </a:p>
        </p:txBody>
      </p:sp>
      <p:sp>
        <p:nvSpPr>
          <p:cNvPr id="1048702" name="Объект 2"/>
          <p:cNvSpPr>
            <a:spLocks noGrp="1"/>
          </p:cNvSpPr>
          <p:nvPr>
            <p:ph sz="quarter" idx="15"/>
          </p:nvPr>
        </p:nvSpPr>
        <p:spPr>
          <a:xfrm>
            <a:off x="594360" y="2676525"/>
            <a:ext cx="9489919" cy="3597470"/>
          </a:xfrm>
        </p:spPr>
        <p:txBody>
          <a:bodyPr rtlCol="0">
            <a:normAutofit/>
          </a:bodyPr>
          <a:lstStyle>
            <a:defPPr>
              <a:defRPr lang="ru-RU"/>
            </a:def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старших подростков на первый план выходит не столько человек в профессии, сколько содержание профессии.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Ведущая деятельность старших подростков является учебно-профессиональная деятельность, когда учеба имеет смысл с точки зрения будущего.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целенаправленного планирования </a:t>
            </a:r>
            <a:r>
              <a:rPr lang="ru-RU" sz="26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6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удущего связано с развитием мышления и целеполагания.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3200" b="1" dirty="0">
              <a:solidFill>
                <a:schemeClr val="bg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6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57199" y="138023"/>
            <a:ext cx="10869283" cy="4379983"/>
          </a:xfrm>
        </p:spPr>
        <p:txBody>
          <a:bodyPr>
            <a:noAutofit/>
          </a:bodyPr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КЕЙС 1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«Максим заканчивает 9 класс и не знает, продолжать ли ему учебу в школе или поступить в колледж. Молодой человек еще не определился с будущей профессией , интересуется компьютерами и учится на тройки. Его родители бояться, что он не сможет сдать ЕГЭ и потратит зря два года. Ребенок находится в сложной ситуации </a:t>
            </a:r>
            <a:r>
              <a:rPr lang="ru-RU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выбора».</a:t>
            </a:r>
            <a:endParaRPr lang="ru-RU" b="1" dirty="0">
              <a:solidFill>
                <a:schemeClr val="bg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b="1" i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Задания:</a:t>
            </a:r>
          </a:p>
          <a:p>
            <a:pPr lvl="0" algn="l">
              <a:lnSpc>
                <a:spcPct val="100000"/>
              </a:lnSpc>
            </a:pPr>
            <a:r>
              <a:rPr lang="ru-RU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Внимательно прочитайте кейс (текст)</a:t>
            </a:r>
          </a:p>
          <a:p>
            <a:pPr lvl="0" algn="l">
              <a:lnSpc>
                <a:spcPct val="100000"/>
              </a:lnSpc>
            </a:pPr>
            <a:r>
              <a:rPr lang="ru-RU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 проблема здесь описана?</a:t>
            </a:r>
          </a:p>
          <a:p>
            <a:pPr lvl="0" algn="l">
              <a:lnSpc>
                <a:spcPct val="100000"/>
              </a:lnSpc>
            </a:pPr>
            <a:r>
              <a:rPr lang="ru-RU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должен поступить Максим? Почему?</a:t>
            </a:r>
          </a:p>
          <a:p>
            <a:pPr lvl="0" algn="l">
              <a:lnSpc>
                <a:spcPct val="100000"/>
              </a:lnSpc>
            </a:pPr>
            <a:r>
              <a:rPr lang="ru-RU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последствия в будущем  будет иметь выбор Максима?</a:t>
            </a:r>
          </a:p>
          <a:p>
            <a:pPr lvl="0" algn="l">
              <a:lnSpc>
                <a:spcPct val="100000"/>
              </a:lnSpc>
            </a:pPr>
            <a:r>
              <a:rPr lang="ru-RU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родители могут помочь ребенку сделать правильный выбор, не нарушая его границы?</a:t>
            </a:r>
          </a:p>
          <a:p>
            <a:pPr marL="514350" indent="-514350" algn="l">
              <a:buFont typeface="+mj-lt"/>
              <a:buAutoNum type="arabicPeriod"/>
            </a:pP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0" name="Заголовок 1"/>
          <p:cNvSpPr>
            <a:spLocks noGrp="1"/>
          </p:cNvSpPr>
          <p:nvPr>
            <p:ph type="ctrTitle"/>
          </p:nvPr>
        </p:nvSpPr>
        <p:spPr>
          <a:xfrm>
            <a:off x="3191774" y="411479"/>
            <a:ext cx="8604530" cy="3291840"/>
          </a:xfrm>
        </p:spPr>
        <p:txBody>
          <a:bodyPr rtlCol="0"/>
          <a:lstStyle>
            <a:defPPr>
              <a:defRPr lang="ru-RU"/>
            </a:defPPr>
          </a:lstStyle>
          <a:p>
            <a:pPr algn="ctr">
              <a:lnSpc>
                <a:spcPct val="100000"/>
              </a:lnSpc>
            </a:pP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40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Региональный семинар на тему:</a:t>
            </a:r>
            <a:r>
              <a:rPr lang="ru-RU" sz="4000" u="sng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u="sng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36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Перспективные практики реализации </a:t>
            </a:r>
            <a:r>
              <a:rPr lang="ru-RU" sz="3600" dirty="0" err="1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профориентационного</a:t>
            </a:r>
            <a:r>
              <a:rPr lang="ru-RU" sz="3600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минимума для учащихся 6-9 классов»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7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57199" y="138023"/>
            <a:ext cx="11481759" cy="6055743"/>
          </a:xfrm>
        </p:spPr>
        <p:txBody>
          <a:bodyPr>
            <a:noAutofit/>
          </a:bodyPr>
          <a:lstStyle/>
          <a:p>
            <a:pPr lvl="0"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КЕЙС 2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Настя, учащаяся 9 класса,  после учебного дня подрабатывает в торговом центре промоутером духов. Она имеет стабильный заработок, которого ей вполне хватает для удовлетворения всех своих потребностей. Настя заявила родителям о том, что после школы она не планирует продолжать обучение, так как считает, для того чтобы заработать деньги и обеспечить себя, ей не нужно получать образование, она и без него с этим хорошо справляется».</a:t>
            </a:r>
          </a:p>
          <a:p>
            <a:pPr algn="l"/>
            <a:r>
              <a:rPr lang="ru-RU" sz="2400" b="1" i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Задания:</a:t>
            </a:r>
          </a:p>
          <a:p>
            <a:pPr algn="l"/>
            <a:r>
              <a:rPr lang="ru-RU" sz="24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	Внимательно прочитайте кейс (текст)</a:t>
            </a:r>
          </a:p>
          <a:p>
            <a:pPr algn="l"/>
            <a:r>
              <a:rPr lang="ru-RU" sz="24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	Какая проблема здесь описана?</a:t>
            </a:r>
          </a:p>
          <a:p>
            <a:pPr algn="l"/>
            <a:r>
              <a:rPr lang="ru-RU" sz="24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	Как должна поступить Настя? Почему?</a:t>
            </a:r>
          </a:p>
          <a:p>
            <a:pPr algn="l"/>
            <a:r>
              <a:rPr lang="ru-RU" sz="24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	Какие последствия в будущем будет иметь  выбор Насти?</a:t>
            </a:r>
          </a:p>
          <a:p>
            <a:pPr algn="l"/>
            <a:r>
              <a:rPr lang="ru-RU" sz="24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	Как родителям донести до ребенка информацию о том, </a:t>
            </a:r>
            <a:r>
              <a:rPr lang="ru-RU" sz="2400" b="1" dirty="0" err="1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чторебенок</a:t>
            </a:r>
            <a:r>
              <a:rPr lang="ru-RU" sz="24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будет всю жизнь работать промоутером, ему необходимо получить профессиональное образование?</a:t>
            </a:r>
          </a:p>
          <a:p>
            <a:pPr marL="514350" indent="-514350" algn="l">
              <a:buFont typeface="+mj-lt"/>
              <a:buAutoNum type="arabicPeriod"/>
            </a:pP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8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57199" y="138023"/>
            <a:ext cx="10869283" cy="4379983"/>
          </a:xfrm>
        </p:spPr>
        <p:txBody>
          <a:bodyPr>
            <a:noAutofit/>
          </a:bodyPr>
          <a:lstStyle/>
          <a:p>
            <a:pPr lvl="0" algn="ctr"/>
            <a:r>
              <a:rPr lang="ru-RU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КЕЙС 3</a:t>
            </a:r>
            <a:endParaRPr lang="ru-RU" b="1" dirty="0">
              <a:solidFill>
                <a:schemeClr val="bg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«Кирилл</a:t>
            </a:r>
            <a:r>
              <a:rPr lang="ru-RU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учащийся 9 класса, увлекающийся компьютерами, перешел в новую школу. В классе он познакомился с ребятами, которые после 9 класса собираются поступать в колледж на автослесаря. Кирилл за компанию с новыми друзьями решил стать автослесарем, игнорируя свои способности в области информатики</a:t>
            </a:r>
            <a:r>
              <a:rPr lang="ru-RU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b="1" dirty="0">
              <a:solidFill>
                <a:schemeClr val="bg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b="1" i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Задания:</a:t>
            </a:r>
          </a:p>
          <a:p>
            <a:pPr algn="l"/>
            <a:r>
              <a:rPr lang="ru-RU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	Внимательно прочитайте кейс (текст)</a:t>
            </a:r>
          </a:p>
          <a:p>
            <a:pPr algn="l"/>
            <a:r>
              <a:rPr lang="ru-RU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	Какая проблема здесь описана?</a:t>
            </a:r>
          </a:p>
          <a:p>
            <a:pPr algn="l"/>
            <a:r>
              <a:rPr lang="ru-RU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	Как должен поступить Кирилл? Почему?</a:t>
            </a:r>
          </a:p>
          <a:p>
            <a:pPr algn="l"/>
            <a:r>
              <a:rPr lang="ru-RU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	Какие последствия в будущем будет иметь выбор Кирилла?</a:t>
            </a:r>
          </a:p>
          <a:p>
            <a:pPr algn="l"/>
            <a:r>
              <a:rPr lang="ru-RU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	Как поступить родителям, чтобы уберечь ребенка от ошибки при выборе профессии?</a:t>
            </a:r>
          </a:p>
          <a:p>
            <a:pPr marL="514350" indent="-514350" algn="l">
              <a:buFont typeface="+mj-lt"/>
              <a:buAutoNum type="arabicPeriod"/>
            </a:pPr>
            <a:endParaRPr lang="ru-RU" b="1" dirty="0">
              <a:solidFill>
                <a:schemeClr val="bg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9" name="Заголовок 1"/>
          <p:cNvSpPr>
            <a:spLocks noGrp="1"/>
          </p:cNvSpPr>
          <p:nvPr>
            <p:ph type="title"/>
          </p:nvPr>
        </p:nvSpPr>
        <p:spPr>
          <a:xfrm>
            <a:off x="379562" y="278129"/>
            <a:ext cx="10049774" cy="1494596"/>
          </a:xfrm>
        </p:spPr>
        <p:txBody>
          <a:bodyPr rtlCol="0"/>
          <a:lstStyle>
            <a:defPPr>
              <a:defRPr lang="ru-RU"/>
            </a:defPPr>
          </a:lstStyle>
          <a:p>
            <a:pPr algn="ctr" rtl="0"/>
            <a:r>
              <a:rPr lang="ru-RU" dirty="0" smtClean="0"/>
              <a:t>Направления работы с родителями</a:t>
            </a:r>
            <a:endParaRPr lang="ru-RU" dirty="0"/>
          </a:p>
        </p:txBody>
      </p:sp>
      <p:sp>
        <p:nvSpPr>
          <p:cNvPr id="1048710" name="Объект 2"/>
          <p:cNvSpPr>
            <a:spLocks noGrp="1"/>
          </p:cNvSpPr>
          <p:nvPr>
            <p:ph sz="quarter" idx="15"/>
          </p:nvPr>
        </p:nvSpPr>
        <p:spPr>
          <a:xfrm>
            <a:off x="594360" y="2676525"/>
            <a:ext cx="9489919" cy="3597470"/>
          </a:xfrm>
        </p:spPr>
        <p:txBody>
          <a:bodyPr rtlCol="0">
            <a:normAutofit fontScale="96154" lnSpcReduction="20000"/>
          </a:bodyPr>
          <a:lstStyle>
            <a:defPPr>
              <a:defRPr lang="ru-RU"/>
            </a:defPPr>
          </a:lstStyle>
          <a:p>
            <a:pPr marL="514350" indent="-514350">
              <a:buAutoNum type="arabicPeriod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Информационно-консультационное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сопровождение родительского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сообщества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тематические родительские собрания, индивидуальные и групповые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консультации).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к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участию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профориентационной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деятельности в качестве представителей различных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профессий: экскурсии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 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предприятия и учреждения, где работают родители, приглашение родителей с рассказом о своей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профессии.</a:t>
            </a:r>
          </a:p>
          <a:p>
            <a:pPr marL="514350" indent="-514350">
              <a:buAutoNum type="arabicPeriod"/>
            </a:pPr>
            <a:endParaRPr lang="ru-RU" sz="2600" b="1" dirty="0" smtClean="0">
              <a:solidFill>
                <a:schemeClr val="bg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3200" b="1" dirty="0">
              <a:solidFill>
                <a:schemeClr val="bg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Текст 2"/>
          <p:cNvSpPr>
            <a:spLocks noGrp="1"/>
          </p:cNvSpPr>
          <p:nvPr>
            <p:ph sz="quarter" idx="13"/>
          </p:nvPr>
        </p:nvSpPr>
        <p:spPr>
          <a:xfrm>
            <a:off x="352184" y="2522777"/>
            <a:ext cx="9766601" cy="3709987"/>
          </a:xfrm>
        </p:spPr>
        <p:txBody>
          <a:bodyPr tIns="457200" rtlCol="0">
            <a:normAutofit/>
          </a:bodyPr>
          <a:lstStyle>
            <a:defPPr>
              <a:defRPr lang="ru-RU"/>
            </a:defPPr>
          </a:lstStyle>
          <a:p>
            <a:pPr marL="0" indent="0">
              <a:buNone/>
            </a:pPr>
            <a:r>
              <a:rPr lang="ru-RU" sz="3600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Наша задача – показать ребенку все </a:t>
            </a:r>
            <a:r>
              <a:rPr lang="ru-RU" sz="3600" dirty="0">
                <a:solidFill>
                  <a:schemeClr val="bg1">
                    <a:lumMod val="85000"/>
                    <a:lumOff val="15000"/>
                  </a:schemeClr>
                </a:solidFill>
              </a:rPr>
              <a:t>возможности. Готовность к профессиональному самоопределению — это понимание сильных и слабых сторон, своих интересов, желаний, возможностей и ограничений.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8" name="Заголовок 1"/>
          <p:cNvSpPr>
            <a:spLocks noGrp="1"/>
          </p:cNvSpPr>
          <p:nvPr>
            <p:ph type="ctrTitle"/>
          </p:nvPr>
        </p:nvSpPr>
        <p:spPr>
          <a:xfrm>
            <a:off x="2372264" y="411479"/>
            <a:ext cx="9424040" cy="3291840"/>
          </a:xfrm>
        </p:spPr>
        <p:txBody>
          <a:bodyPr rtlCol="0"/>
          <a:lstStyle>
            <a:defPPr>
              <a:defRPr lang="ru-RU"/>
            </a:defPPr>
          </a:lstStyle>
          <a:p>
            <a:pPr algn="ctr">
              <a:lnSpc>
                <a:spcPct val="100000"/>
              </a:lnSpc>
            </a:pP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4000" spc="-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DejaVu Sans"/>
              </a:rPr>
              <a:t>ПРОФОРИЕНТАЦИОННЫЙ </a:t>
            </a:r>
            <a:r>
              <a:rPr lang="ru-RU" sz="4000" spc="-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/>
            </a:r>
            <a:br>
              <a:rPr lang="ru-RU" sz="4000" spc="-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</a:br>
            <a:r>
              <a:rPr lang="ru-RU" sz="4000" spc="-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DejaVu Sans"/>
              </a:rPr>
              <a:t>ПОТЕНЦИАЛ УРОЧНОЙ ДЕЯТЕЛЬНОСТИ</a:t>
            </a:r>
            <a:r>
              <a:rPr lang="ru-RU" sz="4000" spc="-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/>
            </a:r>
            <a:br>
              <a:rPr lang="ru-RU" sz="4000" spc="-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</a:br>
            <a:endParaRPr lang="ru-RU" sz="40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2" name="Заголовок 1"/>
          <p:cNvSpPr txBox="1"/>
          <p:nvPr/>
        </p:nvSpPr>
        <p:spPr>
          <a:xfrm>
            <a:off x="336431" y="1899894"/>
            <a:ext cx="10049774" cy="14945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ru-RU"/>
            </a:defPPr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ru-RU" sz="5400" b="1" i="0" kern="1200" spc="1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 lang="ru-RU">
                <a:solidFill>
                  <a:schemeClr val="tx2"/>
                </a:solidFill>
              </a:defRPr>
            </a:lvl2pPr>
            <a:lvl3pPr eaLnBrk="1" hangingPunct="1">
              <a:defRPr lang="ru-RU">
                <a:solidFill>
                  <a:schemeClr val="tx2"/>
                </a:solidFill>
              </a:defRPr>
            </a:lvl3pPr>
            <a:lvl4pPr eaLnBrk="1" hangingPunct="1">
              <a:defRPr lang="ru-RU">
                <a:solidFill>
                  <a:schemeClr val="tx2"/>
                </a:solidFill>
              </a:defRPr>
            </a:lvl4pPr>
            <a:lvl5pPr eaLnBrk="1" hangingPunct="1">
              <a:defRPr lang="ru-RU">
                <a:solidFill>
                  <a:schemeClr val="tx2"/>
                </a:solidFill>
              </a:defRPr>
            </a:lvl5pPr>
            <a:lvl6pPr eaLnBrk="1" hangingPunct="1">
              <a:defRPr lang="ru-RU">
                <a:solidFill>
                  <a:schemeClr val="tx2"/>
                </a:solidFill>
              </a:defRPr>
            </a:lvl6pPr>
            <a:lvl7pPr eaLnBrk="1" hangingPunct="1">
              <a:defRPr lang="ru-RU">
                <a:solidFill>
                  <a:schemeClr val="tx2"/>
                </a:solidFill>
              </a:defRPr>
            </a:lvl7pPr>
            <a:lvl8pPr eaLnBrk="1" hangingPunct="1">
              <a:defRPr lang="ru-RU">
                <a:solidFill>
                  <a:schemeClr val="tx2"/>
                </a:solidFill>
              </a:defRPr>
            </a:lvl8pPr>
            <a:lvl9pPr eaLnBrk="1" hangingPunct="1">
              <a:defRPr lang="ru-RU"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00000"/>
              </a:lnSpc>
            </a:pPr>
            <a:endParaRPr lang="ru-RU" b="0" spc="-1" dirty="0" smtClean="0">
              <a:solidFill>
                <a:srgbClr val="000000"/>
              </a:solidFill>
              <a:latin typeface="Arial"/>
              <a:ea typeface="DejaVu Sans"/>
            </a:endParaRPr>
          </a:p>
          <a:p>
            <a:pPr algn="ctr">
              <a:lnSpc>
                <a:spcPct val="100000"/>
              </a:lnSpc>
            </a:pPr>
            <a:endParaRPr lang="ru-RU" b="0" spc="-1" dirty="0">
              <a:solidFill>
                <a:srgbClr val="000000"/>
              </a:solidFill>
              <a:latin typeface="Arial"/>
              <a:ea typeface="DejaVu Sans"/>
            </a:endParaRPr>
          </a:p>
          <a:p>
            <a:pPr algn="ctr">
              <a:lnSpc>
                <a:spcPct val="100000"/>
              </a:lnSpc>
            </a:pPr>
            <a:endParaRPr lang="ru-RU" b="0" spc="-1" dirty="0" smtClean="0">
              <a:solidFill>
                <a:srgbClr val="000000"/>
              </a:solidFill>
              <a:latin typeface="Arial"/>
              <a:ea typeface="DejaVu Sans"/>
            </a:endParaRPr>
          </a:p>
          <a:p>
            <a:pPr algn="ctr">
              <a:lnSpc>
                <a:spcPct val="100000"/>
              </a:lnSpc>
            </a:pPr>
            <a:r>
              <a:rPr lang="ru-RU" sz="3600" spc="-1" dirty="0" err="1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Профориентационный</a:t>
            </a:r>
            <a:r>
              <a:rPr lang="ru-RU" sz="3600" spc="-1" dirty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DejaVu Sans"/>
                <a:cs typeface="Arial" panose="020B0604020202020204" pitchFamily="34" charset="0"/>
              </a:rPr>
              <a:t> потенциал </a:t>
            </a:r>
            <a:endParaRPr lang="ru-RU" sz="3600" spc="-1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DejaVu Sans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</a:pPr>
            <a:r>
              <a:rPr lang="ru-RU" sz="3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урочной </a:t>
            </a:r>
            <a:r>
              <a:rPr lang="ru-RU" sz="3600" dirty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деятельности </a:t>
            </a:r>
            <a:r>
              <a:rPr lang="ru-RU" sz="3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3600" dirty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рамках предмета «Обществознание»</a:t>
            </a:r>
            <a:endParaRPr lang="ru-RU" dirty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8723" name="TextBox 3"/>
          <p:cNvSpPr txBox="1"/>
          <p:nvPr/>
        </p:nvSpPr>
        <p:spPr>
          <a:xfrm>
            <a:off x="4597880" y="4459857"/>
            <a:ext cx="5788325" cy="1424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chemeClr val="bg1">
                    <a:lumMod val="85000"/>
                    <a:lumOff val="15000"/>
                  </a:schemeClr>
                </a:solidFill>
              </a:rPr>
              <a:t>Каштанова М.В.</a:t>
            </a:r>
            <a:r>
              <a:rPr lang="ru-RU" b="1" dirty="0">
                <a:solidFill>
                  <a:schemeClr val="bg1">
                    <a:lumMod val="85000"/>
                    <a:lumOff val="15000"/>
                  </a:schemeClr>
                </a:solidFill>
              </a:rPr>
              <a:t>, учитель истории и обществознания МОУ СШ №91 Краснооктябрьского района Волгограда, советник директора по воспитательной МОУ СШ №91 Краснооктябрьского района Волгограда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вставленный-фильм.heic" descr="вставленный-фильм.he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5499" y="770761"/>
            <a:ext cx="5164578" cy="5316478"/>
          </a:xfrm>
          <a:prstGeom prst="rect">
            <a:avLst/>
          </a:prstGeom>
          <a:ln w="12700">
            <a:miter lim="400000"/>
          </a:ln>
        </p:spPr>
      </p:pic>
      <p:sp>
        <p:nvSpPr>
          <p:cNvPr id="1048728" name="Перед современной системой образования стоит задача - необходимость подготовки квалифицированных и конкурентноспособных специалистов.…"/>
          <p:cNvSpPr txBox="1">
            <a:spLocks noGrp="1"/>
          </p:cNvSpPr>
          <p:nvPr>
            <p:ph type="body" sz="half" idx="1"/>
          </p:nvPr>
        </p:nvSpPr>
        <p:spPr>
          <a:xfrm>
            <a:off x="609501" y="1332830"/>
            <a:ext cx="4878785" cy="4192340"/>
          </a:xfrm>
          <a:prstGeom prst="rect">
            <a:avLst/>
          </a:prstGeom>
        </p:spPr>
        <p:txBody>
          <a:bodyPr>
            <a:noAutofit/>
          </a:bodyPr>
          <a:lstStyle/>
          <a:p>
            <a:pPr marL="248476" indent="-248476" defTabSz="1109444">
              <a:spcBef>
                <a:spcPts val="1050"/>
              </a:spcBef>
              <a:defRPr sz="4004"/>
            </a:pPr>
            <a:r>
              <a:rPr sz="2000" b="1">
                <a:latin typeface="Palatino Linotype" pitchFamily="18" charset="0"/>
              </a:rPr>
              <a:t>Перед современной системой образования стоит задача - необходимость подготовки квалифицированных и конкурентноспособных специалистов.</a:t>
            </a:r>
          </a:p>
          <a:p>
            <a:pPr marL="248476" indent="-248476" defTabSz="1109444">
              <a:spcBef>
                <a:spcPts val="1050"/>
              </a:spcBef>
              <a:defRPr sz="4004"/>
            </a:pPr>
            <a:r>
              <a:rPr sz="2000" b="1">
                <a:latin typeface="Palatino Linotype" pitchFamily="18" charset="0"/>
              </a:rPr>
              <a:t>С 1 сентября 2023 года Министерство просвещения России внедрила в образовательные организации Единую модель профессиональной ориентации =&gt; с целью решения задач по развитию экономики и укреплению технологического суверенитета РФ.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4" name="Обществознание как учебный предмет"/>
          <p:cNvSpPr txBox="1">
            <a:spLocks noGrp="1"/>
          </p:cNvSpPr>
          <p:nvPr>
            <p:ph type="title"/>
          </p:nvPr>
        </p:nvSpPr>
        <p:spPr>
          <a:xfrm>
            <a:off x="610592" y="483284"/>
            <a:ext cx="4876801" cy="1212615"/>
          </a:xfrm>
          <a:prstGeom prst="rect">
            <a:avLst/>
          </a:prstGeom>
        </p:spPr>
        <p:txBody>
          <a:bodyPr>
            <a:normAutofit/>
          </a:bodyPr>
          <a:lstStyle>
            <a:lvl1pPr defTabSz="1901951">
              <a:defRPr sz="6551" spc="-65"/>
            </a:lvl1pPr>
          </a:lstStyle>
          <a:p>
            <a:r>
              <a:rPr sz="3200" dirty="0">
                <a:latin typeface="Palatino Linotype" pitchFamily="18" charset="0"/>
              </a:rPr>
              <a:t>Обществознание как учебный предмет </a:t>
            </a:r>
          </a:p>
        </p:txBody>
      </p:sp>
      <p:pic>
        <p:nvPicPr>
          <p:cNvPr id="2097158" name="IMG_0509.jpeg" descr="IMG_0509.jpe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t="9117" b="9117"/>
          <a:stretch>
            <a:fillRect/>
          </a:stretch>
        </p:blipFill>
        <p:spPr>
          <a:xfrm>
            <a:off x="6268263" y="267615"/>
            <a:ext cx="5478548" cy="5605956"/>
          </a:xfrm>
          <a:prstGeom prst="rect">
            <a:avLst/>
          </a:prstGeom>
          <a:effectLst>
            <a:reflection stA="50000" endPos="40000" dir="5400000" sy="-100000" algn="bl" rotWithShape="0"/>
          </a:effectLst>
        </p:spPr>
      </p:pic>
      <p:sp>
        <p:nvSpPr>
          <p:cNvPr id="1048735" name="Играет важную роль в процессе профессионального самоопределения;…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>
            <a:normAutofit fontScale="54062" lnSpcReduction="20000"/>
          </a:bodyPr>
          <a:lstStyle/>
          <a:p>
            <a:pPr marL="256667" indent="-256667" defTabSz="1146019">
              <a:spcBef>
                <a:spcPts val="1100"/>
              </a:spcBef>
              <a:defRPr sz="4136"/>
            </a:pPr>
            <a:r>
              <a:rPr dirty="0">
                <a:latin typeface="Palatino Linotype" pitchFamily="18" charset="0"/>
              </a:rPr>
              <a:t>Играет важную роль в процессе профессионального самоопределения;</a:t>
            </a:r>
          </a:p>
          <a:p>
            <a:pPr marL="256667" indent="-256667" defTabSz="1146019">
              <a:spcBef>
                <a:spcPts val="1100"/>
              </a:spcBef>
              <a:defRPr sz="4136"/>
            </a:pPr>
            <a:r>
              <a:rPr dirty="0">
                <a:latin typeface="Palatino Linotype" pitchFamily="18" charset="0"/>
              </a:rPr>
              <a:t>Формирует мировосприятие и ценностные ориентиры; </a:t>
            </a:r>
          </a:p>
          <a:p>
            <a:pPr marL="256667" indent="-256667" defTabSz="1146019">
              <a:spcBef>
                <a:spcPts val="1100"/>
              </a:spcBef>
              <a:defRPr sz="4136"/>
            </a:pPr>
            <a:r>
              <a:rPr dirty="0">
                <a:latin typeface="Palatino Linotype" pitchFamily="18" charset="0"/>
              </a:rPr>
              <a:t>Влияет на приобретение опыта действия, основанного на позитивной ценностной системе;</a:t>
            </a:r>
          </a:p>
          <a:p>
            <a:pPr marL="256667" indent="-256667" defTabSz="1146019">
              <a:spcBef>
                <a:spcPts val="1100"/>
              </a:spcBef>
              <a:defRPr sz="4136"/>
            </a:pPr>
            <a:r>
              <a:rPr dirty="0">
                <a:latin typeface="Palatino Linotype" pitchFamily="18" charset="0"/>
              </a:rPr>
              <a:t>Дает знания о сферах возможной профессиональной самореализации и актуальных профессиях.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0" name="Формы работы"/>
          <p:cNvSpPr txBox="1">
            <a:spLocks noGrp="1"/>
          </p:cNvSpPr>
          <p:nvPr>
            <p:ph type="title"/>
          </p:nvPr>
        </p:nvSpPr>
        <p:spPr>
          <a:xfrm>
            <a:off x="377508" y="273667"/>
            <a:ext cx="4878669" cy="732773"/>
          </a:xfrm>
          <a:prstGeom prst="rect">
            <a:avLst/>
          </a:prstGeom>
          <a:ln w="50800">
            <a:solidFill>
              <a:srgbClr val="E292FE"/>
            </a:solidFill>
          </a:ln>
        </p:spPr>
        <p:txBody>
          <a:bodyPr>
            <a:normAutofit/>
          </a:bodyPr>
          <a:lstStyle>
            <a:lvl1pPr defTabSz="1975104">
              <a:defRPr sz="6804" spc="-68"/>
            </a:lvl1pPr>
          </a:lstStyle>
          <a:p>
            <a:r>
              <a:rPr sz="4400" dirty="0">
                <a:latin typeface="Palatino Linotype" pitchFamily="18" charset="0"/>
              </a:rPr>
              <a:t>Формы работы</a:t>
            </a:r>
          </a:p>
        </p:txBody>
      </p:sp>
      <p:pic>
        <p:nvPicPr>
          <p:cNvPr id="2097159" name="IMG_0510.jpeg" descr="IMG_0510.jpeg"/>
          <p:cNvPicPr>
            <a:picLocks noGrp="1" noChangeAspect="1"/>
          </p:cNvPicPr>
          <p:nvPr>
            <p:ph type="pic" idx="21"/>
          </p:nvPr>
        </p:nvPicPr>
        <p:blipFill>
          <a:blip r:embed="rId2" cstate="print"/>
          <a:srcRect t="11956" b="11956"/>
          <a:stretch>
            <a:fillRect/>
          </a:stretch>
        </p:blipFill>
        <p:spPr>
          <a:xfrm>
            <a:off x="5347064" y="1344908"/>
            <a:ext cx="4284927" cy="4384576"/>
          </a:xfrm>
          <a:prstGeom prst="rect">
            <a:avLst/>
          </a:prstGeom>
        </p:spPr>
      </p:pic>
      <p:sp>
        <p:nvSpPr>
          <p:cNvPr id="1048741" name="Автор: Боголюбов Л.Н, 2023 г."/>
          <p:cNvSpPr txBox="1">
            <a:spLocks noGrp="1"/>
          </p:cNvSpPr>
          <p:nvPr>
            <p:ph type="body" sz="quarter" idx="1"/>
          </p:nvPr>
        </p:nvSpPr>
        <p:spPr>
          <a:xfrm>
            <a:off x="5444650" y="6309634"/>
            <a:ext cx="6526857" cy="453838"/>
          </a:xfrm>
          <a:prstGeom prst="rect">
            <a:avLst/>
          </a:prstGeom>
        </p:spPr>
        <p:txBody>
          <a:bodyPr>
            <a:normAutofit fontScale="96429" lnSpcReduction="10000"/>
          </a:bodyPr>
          <a:lstStyle/>
          <a:p>
            <a:r>
              <a:t>Автор: Боголюбов Л.Н, 2023 г.</a:t>
            </a:r>
          </a:p>
        </p:txBody>
      </p:sp>
      <p:pic>
        <p:nvPicPr>
          <p:cNvPr id="2097160" name="IMG_0511.jpeg" descr="IMG_0511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19613" y="392606"/>
            <a:ext cx="4279901" cy="5765801"/>
          </a:xfrm>
          <a:prstGeom prst="rect">
            <a:avLst/>
          </a:prstGeom>
          <a:ln w="12700">
            <a:miter lim="400000"/>
          </a:ln>
        </p:spPr>
      </p:pic>
      <p:sp>
        <p:nvSpPr>
          <p:cNvPr id="1048742" name="Обсуждение с элементами дискуссии: «Какие профессии можно получить в рамках среднего-профессионального и высшего образования.…"/>
          <p:cNvSpPr txBox="1"/>
          <p:nvPr/>
        </p:nvSpPr>
        <p:spPr>
          <a:xfrm>
            <a:off x="177666" y="1503856"/>
            <a:ext cx="4898789" cy="3543301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/>
          <a:p>
            <a:pPr marL="482600" indent="-482600">
              <a:buClr>
                <a:srgbClr val="000000"/>
              </a:buClr>
              <a:buSzPct val="100000"/>
              <a:buAutoNum type="arabicPeriod"/>
            </a:pPr>
            <a:r>
              <a:rPr sz="2200" b="1" i="1" dirty="0">
                <a:solidFill>
                  <a:schemeClr val="bg1">
                    <a:lumMod val="85000"/>
                    <a:lumOff val="15000"/>
                  </a:schemeClr>
                </a:solidFill>
                <a:latin typeface="Palatino Linotype" pitchFamily="18" charset="0"/>
              </a:rPr>
              <a:t>Обсуждение с элементами дискуссии:</a:t>
            </a:r>
            <a:r>
              <a:rPr sz="22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Palatino Linotype" pitchFamily="18" charset="0"/>
              </a:rPr>
              <a:t> «Какие профессии можно получить в рамках среднего-профессионального и высшего образования.</a:t>
            </a:r>
          </a:p>
          <a:p>
            <a:pPr marL="482600" indent="-482600">
              <a:buClr>
                <a:srgbClr val="000000"/>
              </a:buClr>
              <a:buSzPct val="100000"/>
              <a:buAutoNum type="arabicPeriod"/>
            </a:pPr>
            <a:r>
              <a:rPr sz="2200" b="1" i="1" dirty="0">
                <a:solidFill>
                  <a:schemeClr val="bg1">
                    <a:lumMod val="85000"/>
                    <a:lumOff val="15000"/>
                  </a:schemeClr>
                </a:solidFill>
                <a:latin typeface="Palatino Linotype" pitchFamily="18" charset="0"/>
              </a:rPr>
              <a:t>Рассказ - эссе</a:t>
            </a:r>
            <a:r>
              <a:rPr sz="22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Palatino Linotype" pitchFamily="18" charset="0"/>
              </a:rPr>
              <a:t>: «Моя будущая профессия»: описание профессии, почему именно эта профессия заинтересовала, какие предметы необходимы для поступления и </a:t>
            </a:r>
            <a:r>
              <a:rPr sz="2200" b="1" dirty="0" err="1">
                <a:solidFill>
                  <a:schemeClr val="bg1">
                    <a:lumMod val="85000"/>
                    <a:lumOff val="15000"/>
                  </a:schemeClr>
                </a:solidFill>
                <a:latin typeface="Palatino Linotype" pitchFamily="18" charset="0"/>
              </a:rPr>
              <a:t>т.д</a:t>
            </a:r>
            <a:endParaRPr sz="2200" b="1" dirty="0">
              <a:solidFill>
                <a:schemeClr val="bg1">
                  <a:lumMod val="85000"/>
                  <a:lumOff val="15000"/>
                </a:schemeClr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3" name="9 класс - период, когда необходимо уделить особое внимание профориентации📌"/>
          <p:cNvSpPr txBox="1">
            <a:spLocks noGrp="1"/>
          </p:cNvSpPr>
          <p:nvPr>
            <p:ph type="title"/>
          </p:nvPr>
        </p:nvSpPr>
        <p:spPr>
          <a:xfrm>
            <a:off x="506976" y="1587355"/>
            <a:ext cx="4876801" cy="1526781"/>
          </a:xfrm>
          <a:prstGeom prst="rect">
            <a:avLst/>
          </a:prstGeom>
        </p:spPr>
        <p:txBody>
          <a:bodyPr>
            <a:noAutofit/>
          </a:bodyPr>
          <a:lstStyle>
            <a:lvl1pPr defTabSz="1170431">
              <a:defRPr sz="4032" spc="-40"/>
            </a:lvl1pPr>
          </a:lstStyle>
          <a:p>
            <a:r>
              <a:rPr sz="2400" dirty="0">
                <a:latin typeface="Palatino Linotype" pitchFamily="18" charset="0"/>
              </a:rPr>
              <a:t>9 класс - период, когда необходимо уделить особое внимание профориентации📌</a:t>
            </a:r>
          </a:p>
        </p:txBody>
      </p:sp>
      <p:pic>
        <p:nvPicPr>
          <p:cNvPr id="2097161" name="IMG_0512.jpeg" descr="IMG_0512.jpe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l="1732" t="6169" b="17086"/>
          <a:stretch>
            <a:fillRect/>
          </a:stretch>
        </p:blipFill>
        <p:spPr>
          <a:xfrm>
            <a:off x="6346033" y="142852"/>
            <a:ext cx="5440070" cy="5664748"/>
          </a:xfrm>
          <a:prstGeom prst="rect">
            <a:avLst/>
          </a:prstGeom>
          <a:effectLst>
            <a:reflection stA="50000" endPos="40000" dir="5400000" sy="-100000" algn="bl" rotWithShape="0"/>
          </a:effectLst>
        </p:spPr>
      </p:pic>
      <p:sp>
        <p:nvSpPr>
          <p:cNvPr id="1048744" name="Подготовка к ОГЭ - задания №5, 12, 23."/>
          <p:cNvSpPr txBox="1">
            <a:spLocks noGrp="1"/>
          </p:cNvSpPr>
          <p:nvPr>
            <p:ph type="body" sz="quarter" idx="1"/>
          </p:nvPr>
        </p:nvSpPr>
        <p:spPr>
          <a:xfrm>
            <a:off x="723728" y="3500952"/>
            <a:ext cx="4878785" cy="882633"/>
          </a:xfrm>
          <a:prstGeom prst="rect">
            <a:avLst/>
          </a:prstGeom>
        </p:spPr>
        <p:txBody>
          <a:bodyPr/>
          <a:lstStyle/>
          <a:p>
            <a:r>
              <a:rPr>
                <a:latin typeface="Palatino Linotype" pitchFamily="18" charset="0"/>
              </a:rPr>
              <a:t>Подготовка к ОГЭ - задания №5, 12, 23.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9" name="Текст 2"/>
          <p:cNvSpPr>
            <a:spLocks noGrp="1"/>
          </p:cNvSpPr>
          <p:nvPr>
            <p:ph sz="quarter" idx="13"/>
          </p:nvPr>
        </p:nvSpPr>
        <p:spPr>
          <a:xfrm>
            <a:off x="550592" y="1858544"/>
            <a:ext cx="8472637" cy="3709987"/>
          </a:xfrm>
        </p:spPr>
        <p:txBody>
          <a:bodyPr tIns="457200" rtlCol="0">
            <a:normAutofit fontScale="78750" lnSpcReduction="10000"/>
          </a:bodyPr>
          <a:lstStyle>
            <a:defPPr>
              <a:defRPr lang="ru-RU"/>
            </a:def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altLang="ru-RU" sz="3200" dirty="0">
                <a:ln>
                  <a:solidFill>
                    <a:srgbClr val="FF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инновационного проекта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altLang="ru-RU" sz="3200" dirty="0">
                <a:ln>
                  <a:solidFill>
                    <a:srgbClr val="FF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на базе МОУ СШ № 91 г. Волгограда по теме: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altLang="ru-RU" sz="3200" dirty="0">
                <a:ln>
                  <a:solidFill>
                    <a:srgbClr val="FF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«ПСИХОЛОГО-ПЕДАГОГИЧЕСКОЕ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altLang="ru-RU" sz="3200" dirty="0" smtClean="0">
                <a:ln>
                  <a:solidFill>
                    <a:srgbClr val="FF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СОПРОВОЖДЕНИЕ ПРОФОРИЕНТАЦИОННОГО</a:t>
            </a:r>
            <a:endParaRPr lang="ru-RU" altLang="ru-RU" sz="3200" dirty="0">
              <a:ln>
                <a:solidFill>
                  <a:srgbClr val="FF0000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200" dirty="0">
                <a:ln>
                  <a:solidFill>
                    <a:srgbClr val="FF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МИНИМУМА ДЛЯ УЧАЩИХСЯ 6-9 КЛАССОВ»</a:t>
            </a:r>
            <a:endParaRPr lang="ru-RU" sz="3200" dirty="0">
              <a:ln>
                <a:solidFill>
                  <a:srgbClr val="FF0000"/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rtl="0">
              <a:lnSpc>
                <a:spcPct val="150000"/>
              </a:lnSpc>
              <a:buNone/>
            </a:pPr>
            <a:endParaRPr lang="ru-RU" sz="3200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097152" name="Picture 21" descr="http://vilvolovo.ru/upload/iblock/71d/71dc85e4849df8d8bd8350e6b4f3fcc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0579" y="4614546"/>
            <a:ext cx="2117921" cy="20881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IMG_0513.png" descr="IMG_0513.png"/>
          <p:cNvPicPr>
            <a:picLocks noGrp="1" noChangeAspect="1"/>
          </p:cNvPicPr>
          <p:nvPr>
            <p:ph type="pic" idx="23"/>
          </p:nvPr>
        </p:nvPicPr>
        <p:blipFill>
          <a:blip r:embed="rId2"/>
          <a:srcRect l="8728"/>
          <a:stretch>
            <a:fillRect/>
          </a:stretch>
        </p:blipFill>
        <p:spPr>
          <a:xfrm>
            <a:off x="0" y="964389"/>
            <a:ext cx="12035079" cy="4864672"/>
          </a:xfrm>
          <a:prstGeom prst="rect">
            <a:avLst/>
          </a:prstGeom>
        </p:spPr>
      </p:pic>
      <p:grpSp>
        <p:nvGrpSpPr>
          <p:cNvPr id="186" name="Рисунок"/>
          <p:cNvGrpSpPr/>
          <p:nvPr/>
        </p:nvGrpSpPr>
        <p:grpSpPr>
          <a:xfrm>
            <a:off x="3185343" y="1852743"/>
            <a:ext cx="7281935" cy="710386"/>
            <a:chOff x="-10351506" y="-135538"/>
            <a:chExt cx="14563869" cy="1420770"/>
          </a:xfrm>
        </p:grpSpPr>
        <p:pic>
          <p:nvPicPr>
            <p:cNvPr id="2097163" name="Линия Фигура" descr="Линия Фигура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56515" y="-135539"/>
              <a:ext cx="4112102" cy="192690"/>
            </a:xfrm>
            <a:prstGeom prst="rect">
              <a:avLst/>
            </a:prstGeom>
            <a:effectLst/>
          </p:spPr>
        </p:pic>
        <p:pic>
          <p:nvPicPr>
            <p:cNvPr id="2097164" name="Линия Фигура" descr="Линия Фигура"/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0351507" y="465438"/>
              <a:ext cx="14563870" cy="217730"/>
            </a:xfrm>
            <a:prstGeom prst="rect">
              <a:avLst/>
            </a:prstGeom>
            <a:effectLst/>
          </p:spPr>
        </p:pic>
        <p:pic>
          <p:nvPicPr>
            <p:cNvPr id="2097165" name="Линия Фигура" descr="Линия Фигура"/>
            <p:cNvPicPr>
              <a:picLocks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10299248" y="1118673"/>
              <a:ext cx="8423458" cy="16656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6" name="IMG_0514.png" descr="IMG_0514.pn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l="3201" r="3201"/>
          <a:stretch>
            <a:fillRect/>
          </a:stretch>
        </p:blipFill>
        <p:spPr>
          <a:xfrm>
            <a:off x="309522" y="357166"/>
            <a:ext cx="11728820" cy="600079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7" name="IMG_0515.png" descr="IMG_0515.png"/>
          <p:cNvPicPr>
            <a:picLocks noGrp="1" noChangeAspect="1"/>
          </p:cNvPicPr>
          <p:nvPr>
            <p:ph type="pic" idx="23"/>
          </p:nvPr>
        </p:nvPicPr>
        <p:blipFill>
          <a:blip r:embed="rId2"/>
          <a:srcRect r="1978"/>
          <a:stretch>
            <a:fillRect/>
          </a:stretch>
        </p:blipFill>
        <p:spPr>
          <a:xfrm>
            <a:off x="166646" y="321447"/>
            <a:ext cx="11566063" cy="575075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8" name="IMG_0516.png" descr="IMG_0516.png"/>
          <p:cNvPicPr>
            <a:picLocks noGrp="1" noChangeAspect="1"/>
          </p:cNvPicPr>
          <p:nvPr>
            <p:ph type="pic" idx="23"/>
          </p:nvPr>
        </p:nvPicPr>
        <p:blipFill>
          <a:blip r:embed="rId2"/>
          <a:srcRect l="6273" r="6273"/>
          <a:stretch>
            <a:fillRect/>
          </a:stretch>
        </p:blipFill>
        <p:spPr>
          <a:xfrm>
            <a:off x="809588" y="107133"/>
            <a:ext cx="9894163" cy="660801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9" name="IMG_0521.jpeg" descr="IMG_0521.jpeg"/>
          <p:cNvPicPr>
            <a:picLocks noChangeAspect="1"/>
          </p:cNvPicPr>
          <p:nvPr/>
        </p:nvPicPr>
        <p:blipFill>
          <a:blip r:embed="rId2">
            <a:lum bright="4000" contrast="-68000"/>
          </a:blip>
          <a:srcRect/>
          <a:stretch>
            <a:fillRect/>
          </a:stretch>
        </p:blipFill>
        <p:spPr>
          <a:xfrm>
            <a:off x="0" y="-1"/>
            <a:ext cx="12192000" cy="6850880"/>
          </a:xfrm>
          <a:prstGeom prst="rect">
            <a:avLst/>
          </a:prstGeom>
          <a:ln w="12700">
            <a:miter lim="400000"/>
          </a:ln>
          <a:effectLst>
            <a:reflection stA="50000" endPos="40000" dir="5400000" sy="-100000" algn="bl" rotWithShape="0"/>
          </a:effectLst>
        </p:spPr>
      </p:pic>
      <p:pic>
        <p:nvPicPr>
          <p:cNvPr id="2097170" name="IMG_0518.png" descr="IMG_0518.png"/>
          <p:cNvPicPr>
            <a:picLocks noGrp="1" noChangeAspect="1"/>
          </p:cNvPicPr>
          <p:nvPr>
            <p:ph type="pic" idx="21"/>
          </p:nvPr>
        </p:nvPicPr>
        <p:blipFill>
          <a:blip r:embed="rId3"/>
          <a:srcRect/>
          <a:stretch>
            <a:fillRect/>
          </a:stretch>
        </p:blipFill>
        <p:spPr>
          <a:xfrm>
            <a:off x="309522" y="2178835"/>
            <a:ext cx="11171102" cy="964413"/>
          </a:xfrm>
          <a:prstGeom prst="rect">
            <a:avLst/>
          </a:prstGeom>
        </p:spPr>
      </p:pic>
      <p:pic>
        <p:nvPicPr>
          <p:cNvPr id="2097171" name="IMG_0517.png" descr="IMG_051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2563" y="3393281"/>
            <a:ext cx="10283805" cy="13930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3" name="Работа с текстом. Прочитайте текст и дайте ответы на вопросы.…"/>
          <p:cNvSpPr txBox="1"/>
          <p:nvPr/>
        </p:nvSpPr>
        <p:spPr>
          <a:xfrm>
            <a:off x="166646" y="670549"/>
            <a:ext cx="11651280" cy="5499101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/>
          <a:p>
            <a:pPr>
              <a:defRPr sz="2300"/>
            </a:pPr>
            <a:r>
              <a:rPr sz="1150" b="1" dirty="0">
                <a:solidFill>
                  <a:schemeClr val="bg1">
                    <a:lumMod val="95000"/>
                    <a:lumOff val="5000"/>
                  </a:schemeClr>
                </a:solidFill>
                <a:latin typeface="Palatino Linotype" pitchFamily="18" charset="0"/>
              </a:rPr>
              <a:t>Работа с текстом. Прочитайте текст и дайте ответы на вопросы.              </a:t>
            </a:r>
          </a:p>
          <a:p>
            <a:pPr>
              <a:defRPr sz="2300"/>
            </a:pPr>
            <a:r>
              <a:rPr sz="115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            </a:t>
            </a:r>
            <a:r>
              <a:rPr sz="14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Ученым называют человека, получившего специальное образование и профессионально занимающегося научной или научно-педагогической деятельностью.</a:t>
            </a:r>
          </a:p>
          <a:p>
            <a:pPr>
              <a:defRPr sz="2300"/>
            </a:pPr>
            <a:r>
              <a:rPr sz="14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В глубокой древности учеными считались жрецы или мудрецы, те, кто имел доступ к тайным, чаще, религиозным знаниям. Позже, религия и наука разделились, причем науку стали отождествлять с философией. История профессии ученого напрямую связана с первыми научными знаниями. Невероятных результатов в свое время достигли ученые Древней Греции и Рима. Именно в ту эпоху появились первые научные гипотезы об устройстве мира и расширялись знания человека о собственном теле. В Средние века появилась система ученых званий, которые присваивались врачам, церковным деятелям.</a:t>
            </a:r>
          </a:p>
          <a:p>
            <a:pPr>
              <a:defRPr sz="2300"/>
            </a:pPr>
            <a:r>
              <a:rPr sz="14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В те времена стремление к познанию считалось греховным и участь тех, кого истина интересовала больше религиозных догматов, была печальна. Все попытки изучения любых процессов и явлений пресекались инквизицией и приравнивались к черной магии.</a:t>
            </a:r>
          </a:p>
          <a:p>
            <a:pPr>
              <a:defRPr sz="2300"/>
            </a:pPr>
            <a:r>
              <a:rPr sz="14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С наступлением эпохи Возрождения наука начинает развиваться с новой силой, и мир постепенно раскрывает человеку свои секреты. В XIX веке исследователи, которые занимались научными изысканиями, уже воспринимались как «ученые». Современное понятие этой профессии, которой можно заработать себе на жизнь, тоже появилось в XIX веке. </a:t>
            </a:r>
          </a:p>
          <a:p>
            <a:pPr>
              <a:defRPr sz="2300"/>
            </a:pPr>
            <a:r>
              <a:rPr sz="14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Как правило, учеными не становятся только ради финансового благополучия. В большей степени ими становятся из любопытства или любви к науке. Ученый – это не столько профессия, сколько род занятий для теоретиков и практиков, в совершенстве владеющих предметом и способных содействовать развитию науки.</a:t>
            </a:r>
          </a:p>
          <a:p>
            <a:pPr>
              <a:defRPr sz="2300"/>
            </a:pPr>
            <a:r>
              <a:rPr sz="14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Не все могут стать учеными, так как для этого нужно обладать не только блестящими знаниями, но и иметь определенный склад характера. Ученому важно различать, где причина, а где следствие, уметь задавать вопросы и правильно интерпретировать ответы, быть внимательным к мелочам, обладать критическим мышлением. Сейчас практически все исследования происходят на стыке нескольких наук, а значит, ученый должен уметь сотрудничать с коллегами.</a:t>
            </a:r>
          </a:p>
          <a:p>
            <a:pPr>
              <a:defRPr sz="2300"/>
            </a:pPr>
            <a:r>
              <a:rPr sz="14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Любой ученый – это специалист с высшим образованием. На пути в науку можно окончить любое учебное заведение, в том числе колледж, училище или техникум, но первая важная ступень в карьере ученого – именно вуз, где заканчивается несколько ступеней после основного образования – магистратура, аспирантура.</a:t>
            </a:r>
          </a:p>
          <a:p>
            <a:pPr>
              <a:defRPr sz="2300"/>
            </a:pPr>
            <a:r>
              <a:rPr sz="1400" b="1" i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Какого человека можно назвать ученым? 2. Когда впервые появилась профессия ученого в каких государствах? 3. С какими трудностями сталкивались ученые? 4. Что подталкивает ученого выбрать свою профессию, кроме финансового благополучия? 5. Какими знаниями и навыками должен обладать ученый? 6. Какое образование должен получить человек, занимающийся наукой? 7. Подумайте, какими качествами должен обладать ученый?</a:t>
            </a:r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2" name="IMG_0522.jpeg" descr="IMG_0522.jpe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l="17175" r="17175"/>
          <a:stretch>
            <a:fillRect/>
          </a:stretch>
        </p:blipFill>
        <p:spPr>
          <a:xfrm>
            <a:off x="6093993" y="730934"/>
            <a:ext cx="5461001" cy="5588001"/>
          </a:xfrm>
          <a:prstGeom prst="rect">
            <a:avLst/>
          </a:prstGeom>
        </p:spPr>
      </p:pic>
      <p:sp>
        <p:nvSpPr>
          <p:cNvPr id="1048754" name="Потенциал школьного предмета «обществознание» в профессиональной ориентации школьников высок, это связано:…"/>
          <p:cNvSpPr txBox="1"/>
          <p:nvPr/>
        </p:nvSpPr>
        <p:spPr>
          <a:xfrm>
            <a:off x="480800" y="1029920"/>
            <a:ext cx="6299418" cy="3708401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/>
          <a:p>
            <a:pPr>
              <a:defRPr>
                <a:latin typeface="Canela Text Bold"/>
                <a:ea typeface="Canela Text Bold"/>
                <a:cs typeface="Canela Text Bold"/>
                <a:sym typeface="Canela Text Bold"/>
              </a:defRPr>
            </a:pPr>
            <a:r>
              <a:rPr sz="900" dirty="0">
                <a:latin typeface="Palatino Linotype" pitchFamily="18" charset="0"/>
              </a:rPr>
              <a:t> </a:t>
            </a:r>
            <a:r>
              <a:rPr sz="2000" b="1" dirty="0">
                <a:solidFill>
                  <a:schemeClr val="bg1">
                    <a:lumMod val="95000"/>
                    <a:lumOff val="5000"/>
                  </a:schemeClr>
                </a:solidFill>
                <a:latin typeface="Palatino Linotype" pitchFamily="18" charset="0"/>
              </a:rPr>
              <a:t>Потенциал школьного предмета «обществознание» в профессиональной ориентации школьников высок, это связано: </a:t>
            </a:r>
          </a:p>
          <a:p>
            <a:pPr marL="273050" indent="-273050">
              <a:buSzPct val="150000"/>
              <a:buChar char="-"/>
            </a:pPr>
            <a:r>
              <a:rPr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Palatino Linotype" pitchFamily="18" charset="0"/>
              </a:rPr>
              <a:t>во-первых, с существенным его вкладом в формирование ценностных ориентаций молодежи, в развитии критического и аналитического мышления;</a:t>
            </a:r>
          </a:p>
          <a:p>
            <a:pPr marL="273050" indent="-273050">
              <a:buSzPct val="150000"/>
              <a:buChar char="-"/>
            </a:pPr>
            <a:r>
              <a:rPr sz="2000" dirty="0">
                <a:solidFill>
                  <a:schemeClr val="bg1">
                    <a:lumMod val="95000"/>
                    <a:lumOff val="5000"/>
                  </a:schemeClr>
                </a:solidFill>
                <a:latin typeface="Palatino Linotype" pitchFamily="18" charset="0"/>
              </a:rPr>
              <a:t> во-вторых, с формированием целостного взгляда на социальную реальность через предмет, что помогает учащимся осознать разнообразие сценариев для реализации себя в профессиях и профессиональных ролях.</a:t>
            </a:r>
          </a:p>
        </p:txBody>
      </p: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5" name="Заголовок 1"/>
          <p:cNvSpPr txBox="1"/>
          <p:nvPr/>
        </p:nvSpPr>
        <p:spPr>
          <a:xfrm>
            <a:off x="336431" y="1899894"/>
            <a:ext cx="10049774" cy="14945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ru-RU"/>
            </a:defPPr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ru-RU" sz="5400" b="1" i="0" kern="1200" spc="1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 lang="ru-RU">
                <a:solidFill>
                  <a:schemeClr val="tx2"/>
                </a:solidFill>
              </a:defRPr>
            </a:lvl2pPr>
            <a:lvl3pPr eaLnBrk="1" hangingPunct="1">
              <a:defRPr lang="ru-RU">
                <a:solidFill>
                  <a:schemeClr val="tx2"/>
                </a:solidFill>
              </a:defRPr>
            </a:lvl3pPr>
            <a:lvl4pPr eaLnBrk="1" hangingPunct="1">
              <a:defRPr lang="ru-RU">
                <a:solidFill>
                  <a:schemeClr val="tx2"/>
                </a:solidFill>
              </a:defRPr>
            </a:lvl4pPr>
            <a:lvl5pPr eaLnBrk="1" hangingPunct="1">
              <a:defRPr lang="ru-RU">
                <a:solidFill>
                  <a:schemeClr val="tx2"/>
                </a:solidFill>
              </a:defRPr>
            </a:lvl5pPr>
            <a:lvl6pPr eaLnBrk="1" hangingPunct="1">
              <a:defRPr lang="ru-RU">
                <a:solidFill>
                  <a:schemeClr val="tx2"/>
                </a:solidFill>
              </a:defRPr>
            </a:lvl6pPr>
            <a:lvl7pPr eaLnBrk="1" hangingPunct="1">
              <a:defRPr lang="ru-RU">
                <a:solidFill>
                  <a:schemeClr val="tx2"/>
                </a:solidFill>
              </a:defRPr>
            </a:lvl7pPr>
            <a:lvl8pPr eaLnBrk="1" hangingPunct="1">
              <a:defRPr lang="ru-RU">
                <a:solidFill>
                  <a:schemeClr val="tx2"/>
                </a:solidFill>
              </a:defRPr>
            </a:lvl8pPr>
            <a:lvl9pPr eaLnBrk="1" hangingPunct="1">
              <a:defRPr lang="ru-RU"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00000"/>
              </a:lnSpc>
            </a:pPr>
            <a:endParaRPr lang="ru-RU" b="0" spc="-1" dirty="0" smtClean="0">
              <a:solidFill>
                <a:srgbClr val="000000"/>
              </a:solidFill>
              <a:latin typeface="Arial"/>
              <a:ea typeface="DejaVu Sans"/>
            </a:endParaRPr>
          </a:p>
          <a:p>
            <a:pPr algn="ctr">
              <a:lnSpc>
                <a:spcPct val="100000"/>
              </a:lnSpc>
            </a:pPr>
            <a:endParaRPr lang="ru-RU" b="0" spc="-1" dirty="0">
              <a:solidFill>
                <a:srgbClr val="000000"/>
              </a:solidFill>
              <a:latin typeface="Arial"/>
              <a:ea typeface="DejaVu Sans"/>
            </a:endParaRPr>
          </a:p>
          <a:p>
            <a:pPr algn="ctr">
              <a:lnSpc>
                <a:spcPct val="100000"/>
              </a:lnSpc>
            </a:pPr>
            <a:endParaRPr lang="ru-RU" b="0" spc="-1" dirty="0" smtClean="0">
              <a:solidFill>
                <a:srgbClr val="000000"/>
              </a:solidFill>
              <a:latin typeface="Arial"/>
              <a:ea typeface="DejaVu Sans"/>
            </a:endParaRPr>
          </a:p>
          <a:p>
            <a:pPr algn="ctr">
              <a:lnSpc>
                <a:spcPct val="100000"/>
              </a:lnSpc>
            </a:pPr>
            <a:r>
              <a:rPr lang="ru-RU" sz="3600" spc="-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DejaVu Sans"/>
              </a:rPr>
              <a:t>Профориентационный</a:t>
            </a:r>
            <a:r>
              <a:rPr lang="ru-RU" sz="3600" spc="-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DejaVu Sans"/>
              </a:rPr>
              <a:t> потенциал </a:t>
            </a:r>
            <a:endParaRPr lang="ru-RU" sz="3600" spc="-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DejaVu Sans"/>
            </a:endParaRPr>
          </a:p>
          <a:p>
            <a:pPr algn="ctr">
              <a:lnSpc>
                <a:spcPct val="100000"/>
              </a:lnSpc>
            </a:pPr>
            <a:r>
              <a:rPr lang="ru-RU" sz="3600" spc="-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DejaVu Sans"/>
              </a:rPr>
              <a:t>уроков </a:t>
            </a:r>
            <a:r>
              <a:rPr lang="ru-RU" sz="3600" spc="-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DejaVu Sans"/>
              </a:rPr>
              <a:t>русского языка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56" name="TextBox 3"/>
          <p:cNvSpPr txBox="1"/>
          <p:nvPr/>
        </p:nvSpPr>
        <p:spPr>
          <a:xfrm>
            <a:off x="4675517" y="4511616"/>
            <a:ext cx="4977442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err="1">
                <a:solidFill>
                  <a:schemeClr val="bg1">
                    <a:lumMod val="85000"/>
                    <a:lumOff val="15000"/>
                  </a:schemeClr>
                </a:solidFill>
              </a:rPr>
              <a:t>Косухина</a:t>
            </a:r>
            <a:r>
              <a:rPr lang="ru-RU" b="1" i="1" dirty="0">
                <a:solidFill>
                  <a:schemeClr val="bg1">
                    <a:lumMod val="85000"/>
                    <a:lumOff val="15000"/>
                  </a:schemeClr>
                </a:solidFill>
              </a:rPr>
              <a:t> С.П.</a:t>
            </a:r>
            <a:r>
              <a:rPr lang="ru-RU" b="1" dirty="0">
                <a:solidFill>
                  <a:schemeClr val="bg1">
                    <a:lumMod val="85000"/>
                    <a:lumOff val="15000"/>
                  </a:schemeClr>
                </a:solidFill>
              </a:rPr>
              <a:t>, учитель русского языка и литературы МОУ СШ №91 Краснооктябрьского района Волгограда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7" name="CustomShape 1"/>
          <p:cNvSpPr/>
          <p:nvPr/>
        </p:nvSpPr>
        <p:spPr>
          <a:xfrm>
            <a:off x="5040000" y="144000"/>
            <a:ext cx="6909840" cy="6621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rgbClr val="000000"/>
          </a:fontRef>
        </p:style>
        <p:txBody>
          <a:bodyPr lIns="0" tIns="0" rIns="0" bIns="0">
            <a:normAutofit fontScale="65625" lnSpcReduction="20000"/>
          </a:bodyPr>
          <a:lstStyle/>
          <a:p>
            <a:pPr marL="432000" indent="-3218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4000" b="0" i="1" strike="noStrike" spc="-1">
                <a:solidFill>
                  <a:srgbClr val="000000"/>
                </a:solidFill>
                <a:latin typeface="Arial"/>
                <a:ea typeface="DejaVu Sans"/>
              </a:rPr>
              <a:t>Знакомство с учебником.</a:t>
            </a:r>
            <a:endParaRPr lang="ru-RU" sz="40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1417"/>
              </a:spcBef>
            </a:pPr>
            <a:endParaRPr lang="ru-RU" sz="4000" b="0" strike="noStrike" spc="-1">
              <a:latin typeface="Arial"/>
            </a:endParaRPr>
          </a:p>
          <a:p>
            <a:pPr marL="432000" indent="-3218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При знакомстве с учебником в профориентационных целях используются сведения, расположенные на обороте титульного листа: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1417"/>
              </a:spcBef>
            </a:pPr>
            <a:endParaRPr lang="ru-RU" sz="3200" b="0" strike="noStrike" spc="-1">
              <a:latin typeface="Arial"/>
            </a:endParaRPr>
          </a:p>
          <a:p>
            <a:pPr marL="432000" indent="-3218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автор-составитель,</a:t>
            </a:r>
            <a:endParaRPr lang="ru-RU" sz="3200" b="0" strike="noStrike" spc="-1">
              <a:latin typeface="Arial"/>
            </a:endParaRPr>
          </a:p>
          <a:p>
            <a:pPr marL="432000" indent="-3218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редактор,</a:t>
            </a:r>
            <a:endParaRPr lang="ru-RU" sz="3200" b="0" strike="noStrike" spc="-1">
              <a:latin typeface="Arial"/>
            </a:endParaRPr>
          </a:p>
          <a:p>
            <a:pPr marL="432000" indent="-3218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художественный редактор,</a:t>
            </a:r>
            <a:endParaRPr lang="ru-RU" sz="3200" b="0" strike="noStrike" spc="-1">
              <a:latin typeface="Arial"/>
            </a:endParaRPr>
          </a:p>
          <a:p>
            <a:pPr marL="432000" indent="-3218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технический редактор,</a:t>
            </a:r>
            <a:endParaRPr lang="ru-RU" sz="3200" b="0" strike="noStrike" spc="-1">
              <a:latin typeface="Arial"/>
            </a:endParaRPr>
          </a:p>
          <a:p>
            <a:pPr marL="432000" indent="-3218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компьютерный верстальщик,</a:t>
            </a:r>
            <a:endParaRPr lang="ru-RU" sz="3200" b="0" strike="noStrike" spc="-1">
              <a:latin typeface="Arial"/>
            </a:endParaRPr>
          </a:p>
          <a:p>
            <a:pPr marL="432000" indent="-3218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корректор,</a:t>
            </a:r>
            <a:endParaRPr lang="ru-RU" sz="3200" b="0" strike="noStrike" spc="-1">
              <a:latin typeface="Arial"/>
            </a:endParaRPr>
          </a:p>
          <a:p>
            <a:pPr marL="432000" indent="-3218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художник.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1417"/>
              </a:spcBef>
            </a:pPr>
            <a:r>
              <a:rPr lang="ru-RU" sz="3200" b="0" i="1" strike="noStrike" spc="-1">
                <a:solidFill>
                  <a:srgbClr val="21409A"/>
                </a:solidFill>
                <a:latin typeface="Arial"/>
                <a:ea typeface="DejaVu Sans"/>
              </a:rPr>
              <a:t>Задание</a:t>
            </a:r>
            <a:r>
              <a:rPr lang="ru-RU" sz="3200" b="0" i="1" strike="noStrike" spc="-1">
                <a:solidFill>
                  <a:srgbClr val="000000"/>
                </a:solidFill>
                <a:latin typeface="Arial"/>
                <a:ea typeface="DejaVu Sans"/>
              </a:rPr>
              <a:t>:</a:t>
            </a:r>
            <a:r>
              <a:rPr lang="ru-RU" sz="3200" b="0" strike="noStrike" spc="-1">
                <a:solidFill>
                  <a:srgbClr val="000000"/>
                </a:solidFill>
                <a:latin typeface="Arial"/>
                <a:ea typeface="DejaVu Sans"/>
              </a:rPr>
              <a:t> выбрать информацию о профессиях людей, которые участвовали в создании учебника, подготовить ответ о том, чем занимается редактор, корректор и т.д., распределив задания по вариантам (группам). Построить ответ от первого лица, т.е. постараться представить себя в роли профессионала и рассказать, что входит в его обязанности.</a:t>
            </a:r>
            <a:endParaRPr lang="ru-RU" sz="3200" b="0" strike="noStrike" spc="-1">
              <a:latin typeface="Arial"/>
            </a:endParaRPr>
          </a:p>
        </p:txBody>
      </p:sp>
      <p:pic>
        <p:nvPicPr>
          <p:cNvPr id="2097173" name="Рисунок 199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2000" y="576000"/>
            <a:ext cx="4317840" cy="57582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4304" name="Table 1"/>
          <p:cNvGraphicFramePr>
            <a:graphicFrameLocks/>
          </p:cNvGraphicFramePr>
          <p:nvPr/>
        </p:nvGraphicFramePr>
        <p:xfrm>
          <a:off x="158263" y="50040"/>
          <a:ext cx="13712538" cy="6685140"/>
        </p:xfrm>
        <a:graphic>
          <a:graphicData uri="http://schemas.openxmlformats.org/drawingml/2006/table">
            <a:tbl>
              <a:tblPr/>
              <a:tblGrid>
                <a:gridCol w="1641152"/>
                <a:gridCol w="3155219"/>
                <a:gridCol w="8916167"/>
              </a:tblGrid>
              <a:tr h="494875">
                <a:tc>
                  <a:txBody>
                    <a:bodyPr/>
                    <a:lstStyle/>
                    <a:p>
                      <a:r>
                        <a:rPr lang="ru-RU" sz="1500" b="0" strike="noStrike" spc="-1" dirty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Times New Roman"/>
                        </a:rPr>
                        <a:t>           Класс	                 </a:t>
                      </a:r>
                      <a:endParaRPr lang="ru-RU" sz="1500" b="0" strike="noStrike" spc="-1" dirty="0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9999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0" strike="noStrike" spc="-1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Times New Roman"/>
                        </a:rPr>
                        <a:t>     Тема	                                    </a:t>
                      </a:r>
                      <a:endParaRPr lang="ru-RU" sz="1500" b="0" strike="noStrike" spc="-1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9999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0" strike="noStrike" spc="-1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Times New Roman"/>
                        </a:rPr>
                        <a:t> Профориентационный материал</a:t>
                      </a:r>
                      <a:endParaRPr lang="ru-RU" sz="1500" b="0" strike="noStrike" spc="-1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9999CC"/>
                    </a:solidFill>
                  </a:tcPr>
                </a:tc>
              </a:tr>
              <a:tr h="466211">
                <a:tc>
                  <a:txBody>
                    <a:bodyPr/>
                    <a:lstStyle/>
                    <a:p>
                      <a:r>
                        <a:rPr lang="ru-RU" sz="1500" b="0" strike="noStrike" spc="-1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Times New Roman"/>
                        </a:rPr>
                        <a:t>6 класс</a:t>
                      </a:r>
                      <a:endParaRPr lang="ru-RU" sz="1500" b="0" strike="noStrike" spc="-1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0" strike="noStrike" spc="-1" dirty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Times New Roman"/>
                        </a:rPr>
                        <a:t>  Сочинение по картине</a:t>
                      </a:r>
                      <a:endParaRPr lang="ru-RU" sz="1500" b="0" strike="noStrike" spc="-1" dirty="0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  <a:p>
                      <a:endParaRPr lang="ru-RU" sz="1500" b="0" strike="noStrike" spc="-1" dirty="0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0" strike="noStrike" spc="-1" dirty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Times New Roman"/>
                        </a:rPr>
                        <a:t>Художник (пейзажист, баталист, анималист)</a:t>
                      </a:r>
                      <a:endParaRPr lang="ru-RU" sz="1500" b="0" strike="noStrike" spc="-1" dirty="0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FF"/>
                    </a:solidFill>
                  </a:tcPr>
                </a:tc>
              </a:tr>
              <a:tr h="1243229">
                <a:tc>
                  <a:txBody>
                    <a:bodyPr/>
                    <a:lstStyle/>
                    <a:p>
                      <a:endParaRPr lang="ru-RU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0" strike="noStrike" spc="-1" dirty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Times New Roman"/>
                        </a:rPr>
                        <a:t>   Урок по теме «Профессионализмы» </a:t>
                      </a:r>
                      <a:endParaRPr lang="ru-RU" sz="1500" b="0" strike="noStrike" spc="-1" dirty="0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  <a:p>
                      <a:endParaRPr lang="ru-RU" sz="1500" b="0" strike="noStrike" spc="-1" dirty="0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  <a:p>
                      <a:r>
                        <a:rPr lang="ru-RU" sz="1500" b="0" strike="noStrike" spc="-1" dirty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Times New Roman"/>
                        </a:rPr>
                        <a:t>Публичное выступление                           о произведении  народного промысла	          </a:t>
                      </a:r>
                      <a:endParaRPr lang="ru-RU" sz="1500" b="0" strike="noStrike" spc="-1" dirty="0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0" strike="noStrike" spc="-1" dirty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Times New Roman"/>
                        </a:rPr>
                        <a:t> Медицина- скальпель, шприц, инъекция, наркоз, реанимация</a:t>
                      </a:r>
                      <a:endParaRPr lang="ru-RU" sz="1500" b="0" strike="noStrike" spc="-1" dirty="0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  <a:p>
                      <a:endParaRPr lang="ru-RU" sz="1500" b="0" strike="noStrike" spc="-1" dirty="0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  <a:p>
                      <a:endParaRPr lang="ru-RU" sz="1500" b="0" strike="noStrike" spc="-1" dirty="0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  <a:p>
                      <a:r>
                        <a:rPr lang="ru-RU" sz="1500" b="0" strike="noStrike" spc="-1" dirty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Times New Roman"/>
                        </a:rPr>
                        <a:t>Художник росписи по </a:t>
                      </a:r>
                      <a:r>
                        <a:rPr lang="ru-RU" sz="1500" b="0" strike="noStrike" spc="-1" dirty="0" err="1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Times New Roman"/>
                        </a:rPr>
                        <a:t>дереву,кружевница</a:t>
                      </a:r>
                      <a:r>
                        <a:rPr lang="ru-RU" sz="1500" b="0" strike="noStrike" spc="-1" dirty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Times New Roman"/>
                        </a:rPr>
                        <a:t>, вышивальщица</a:t>
                      </a:r>
                      <a:endParaRPr lang="ru-RU" sz="1500" b="0" strike="noStrike" spc="-1" dirty="0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  <a:p>
                      <a:r>
                        <a:rPr lang="ru-RU" sz="1500" b="0" strike="noStrike" spc="-1" dirty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Times New Roman"/>
                        </a:rPr>
                        <a:t>   </a:t>
                      </a:r>
                      <a:endParaRPr lang="ru-RU" sz="1500" b="0" strike="noStrike" spc="-1" dirty="0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  <a:p>
                      <a:endParaRPr lang="ru-RU" sz="1500" b="0" strike="noStrike" spc="-1" dirty="0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66211">
                <a:tc>
                  <a:txBody>
                    <a:bodyPr/>
                    <a:lstStyle/>
                    <a:p>
                      <a:r>
                        <a:rPr lang="ru-RU" sz="1500" b="0" strike="noStrike" spc="-1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Times New Roman"/>
                        </a:rPr>
                        <a:t>7 класс</a:t>
                      </a:r>
                      <a:endParaRPr lang="ru-RU" sz="1500" b="0" strike="noStrike" spc="-1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0" strike="noStrike" spc="-1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Times New Roman"/>
                        </a:rPr>
                        <a:t>Публицистический стиль</a:t>
                      </a:r>
                      <a:endParaRPr lang="ru-RU" sz="1500" b="0" strike="noStrike" spc="-1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  <a:p>
                      <a:endParaRPr lang="ru-RU" sz="1500" b="0" strike="noStrike" spc="-1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0" strike="noStrike" spc="-1" dirty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Times New Roman"/>
                        </a:rPr>
                        <a:t> Журналистика и ее направления</a:t>
                      </a:r>
                      <a:endParaRPr lang="ru-RU" sz="1500" b="0" strike="noStrike" spc="-1" dirty="0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FF"/>
                    </a:solidFill>
                  </a:tcPr>
                </a:tc>
              </a:tr>
              <a:tr h="660466">
                <a:tc>
                  <a:txBody>
                    <a:bodyPr/>
                    <a:lstStyle/>
                    <a:p>
                      <a:endParaRPr lang="ru-RU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0" strike="noStrike" spc="-1" dirty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Times New Roman"/>
                        </a:rPr>
                        <a:t> Виды публичных 	                                       общественно- политических выступлений</a:t>
                      </a:r>
                      <a:endParaRPr lang="ru-RU" sz="1500" b="0" strike="noStrike" spc="-1" dirty="0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0" strike="noStrike" spc="-1" dirty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Times New Roman"/>
                        </a:rPr>
                        <a:t>Эколог, социолог</a:t>
                      </a:r>
                      <a:endParaRPr lang="ru-RU" sz="1500" b="0" strike="noStrike" spc="-1" dirty="0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66211">
                <a:tc>
                  <a:txBody>
                    <a:bodyPr/>
                    <a:lstStyle/>
                    <a:p>
                      <a:endParaRPr lang="ru-RU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0" strike="noStrike" spc="-1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Times New Roman"/>
                        </a:rPr>
                        <a:t> Описание деятельности и  действий как вид текста</a:t>
                      </a:r>
                      <a:endParaRPr lang="ru-RU" sz="1500" b="0" strike="noStrike" spc="-1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0" strike="noStrike" spc="-1" dirty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Times New Roman"/>
                        </a:rPr>
                        <a:t>Повар, швея, слесарь, учитель, писатель, актёр, психолог, тренер</a:t>
                      </a:r>
                      <a:endParaRPr lang="ru-RU" sz="1500" b="0" strike="noStrike" spc="-1" dirty="0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FF"/>
                    </a:solidFill>
                  </a:tcPr>
                </a:tc>
              </a:tr>
              <a:tr h="532354">
                <a:tc>
                  <a:txBody>
                    <a:bodyPr/>
                    <a:lstStyle/>
                    <a:p>
                      <a:r>
                        <a:rPr lang="ru-RU" sz="1500" b="0" strike="noStrike" spc="-1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Times New Roman"/>
                        </a:rPr>
                        <a:t>8 класс</a:t>
                      </a:r>
                      <a:endParaRPr lang="ru-RU" sz="1500" b="0" strike="noStrike" spc="-1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0" strike="noStrike" spc="-1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Times New Roman"/>
                        </a:rPr>
                        <a:t>Описание архитектурных памятников 		  </a:t>
                      </a:r>
                      <a:endParaRPr lang="ru-RU" sz="1500" b="0" strike="noStrike" spc="-1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0" strike="noStrike" spc="-1" dirty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Times New Roman"/>
                        </a:rPr>
                        <a:t>Архитектор, реставратор, проектировщик</a:t>
                      </a:r>
                      <a:endParaRPr lang="ru-RU" sz="1500" b="0" strike="noStrike" spc="-1" dirty="0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75780">
                <a:tc>
                  <a:txBody>
                    <a:bodyPr/>
                    <a:lstStyle/>
                    <a:p>
                      <a:endParaRPr lang="ru-RU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0" strike="noStrike" spc="-1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Times New Roman"/>
                        </a:rPr>
                        <a:t>  Ораторская речь, ее особенности</a:t>
                      </a:r>
                      <a:endParaRPr lang="ru-RU" sz="1500" b="0" strike="noStrike" spc="-1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0" strike="noStrike" spc="-1" dirty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Times New Roman"/>
                        </a:rPr>
                        <a:t>Политик</a:t>
                      </a:r>
                      <a:endParaRPr lang="ru-RU" sz="1500" b="0" strike="noStrike" spc="-1" dirty="0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FF"/>
                    </a:solidFill>
                  </a:tcPr>
                </a:tc>
              </a:tr>
              <a:tr h="660466">
                <a:tc>
                  <a:txBody>
                    <a:bodyPr/>
                    <a:lstStyle/>
                    <a:p>
                      <a:r>
                        <a:rPr lang="ru-RU" sz="1500" b="0" strike="noStrike" spc="-1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Times New Roman"/>
                        </a:rPr>
                        <a:t>9 класс</a:t>
                      </a:r>
                      <a:endParaRPr lang="ru-RU" sz="1500" b="0" strike="noStrike" spc="-1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0" strike="noStrike" spc="-1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Times New Roman"/>
                        </a:rPr>
                        <a:t>Рецензия на литературное произведение,   спектакль, кинофильм	</a:t>
                      </a:r>
                      <a:endParaRPr lang="ru-RU" sz="1500" b="0" strike="noStrike" spc="-1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567"/>
                        </a:lnSpc>
                      </a:pPr>
                      <a:r>
                        <a:rPr lang="ru-RU" sz="1500" b="0" strike="noStrike" spc="-1" dirty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Times New Roman"/>
                        </a:rPr>
                        <a:t>Рецензент, режиссер, оператор</a:t>
                      </a:r>
                      <a:endParaRPr lang="ru-RU" sz="1500" b="0" strike="noStrike" spc="-1" dirty="0">
                        <a:solidFill>
                          <a:schemeClr val="bg1">
                            <a:lumMod val="85000"/>
                            <a:lumOff val="15000"/>
                          </a:schemeClr>
                        </a:solidFill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6621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0" strike="noStrike" spc="-1">
                          <a:solidFill>
                            <a:srgbClr val="CE181E"/>
                          </a:solidFill>
                          <a:latin typeface="Times New Roman"/>
                        </a:rPr>
                        <a:t>Подготовка к итоговому собеседованию</a:t>
                      </a:r>
                      <a:endParaRPr lang="ru-RU" sz="15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9" name="Заголовок 1"/>
          <p:cNvSpPr>
            <a:spLocks noGrp="1"/>
          </p:cNvSpPr>
          <p:nvPr>
            <p:ph type="title"/>
          </p:nvPr>
        </p:nvSpPr>
        <p:spPr>
          <a:xfrm>
            <a:off x="594360" y="189572"/>
            <a:ext cx="6787747" cy="1593507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 smtClean="0"/>
              <a:t>Цель проекта:</a:t>
            </a:r>
            <a:endParaRPr lang="ru-RU" dirty="0"/>
          </a:p>
        </p:txBody>
      </p:sp>
      <p:sp>
        <p:nvSpPr>
          <p:cNvPr id="1048590" name="Текст 2"/>
          <p:cNvSpPr>
            <a:spLocks noGrp="1"/>
          </p:cNvSpPr>
          <p:nvPr>
            <p:ph sz="quarter" idx="13"/>
          </p:nvPr>
        </p:nvSpPr>
        <p:spPr>
          <a:xfrm>
            <a:off x="593724" y="2281238"/>
            <a:ext cx="8472637" cy="3709987"/>
          </a:xfrm>
        </p:spPr>
        <p:txBody>
          <a:bodyPr tIns="457200" rtlCol="0">
            <a:normAutofit/>
          </a:bodyPr>
          <a:lstStyle>
            <a:defPPr>
              <a:defRPr lang="ru-RU"/>
            </a:defPPr>
          </a:lstStyle>
          <a:p>
            <a:pPr marL="0" indent="0">
              <a:buNone/>
            </a:pPr>
            <a:r>
              <a:rPr lang="ru-RU" sz="3600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системы работы, обеспечивающей успешную реализацию </a:t>
            </a:r>
            <a:r>
              <a:rPr lang="ru-RU" sz="3600" dirty="0" err="1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профориентационного</a:t>
            </a:r>
            <a:r>
              <a:rPr lang="ru-RU" sz="3600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минимума для учащихся 6-9 классов </a:t>
            </a:r>
          </a:p>
          <a:p>
            <a:pPr marL="0" indent="0" rtl="0">
              <a:buNone/>
            </a:pPr>
            <a:endParaRPr lang="ru-RU" sz="3600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8" name="CustomShape 1"/>
          <p:cNvSpPr/>
          <p:nvPr/>
        </p:nvSpPr>
        <p:spPr>
          <a:xfrm>
            <a:off x="5799960" y="372600"/>
            <a:ext cx="3812040" cy="81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rgbClr val="000000"/>
          </a:fontRef>
        </p:style>
      </p:sp>
      <p:sp>
        <p:nvSpPr>
          <p:cNvPr id="1048759" name="CustomShape 2"/>
          <p:cNvSpPr/>
          <p:nvPr/>
        </p:nvSpPr>
        <p:spPr>
          <a:xfrm>
            <a:off x="5892840" y="1110600"/>
            <a:ext cx="6409080" cy="4476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rgbClr val="000000"/>
          </a:fontRef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1048760" name="CustomShape 3"/>
          <p:cNvSpPr/>
          <p:nvPr/>
        </p:nvSpPr>
        <p:spPr>
          <a:xfrm>
            <a:off x="1379921" y="342720"/>
            <a:ext cx="8164440" cy="1880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rgbClr val="000000"/>
          </a:fontRef>
        </p:style>
        <p:txBody>
          <a:bodyPr lIns="90000" tIns="45000" rIns="90000" bIns="45000"/>
          <a:lstStyle/>
          <a:p>
            <a:r>
              <a:rPr lang="ru-RU" sz="2400" b="0" strike="noStrike" spc="-1" dirty="0">
                <a:solidFill>
                  <a:srgbClr val="CE181E"/>
                </a:solidFill>
                <a:latin typeface="Times New Roman"/>
                <a:ea typeface="DejaVu Sans"/>
              </a:rPr>
              <a:t>ПОДГОТОВКА К ИТОГОВОМУ СОБЕСЕДОВАНИЮ</a:t>
            </a:r>
            <a:endParaRPr lang="ru-RU" sz="2400" b="0" strike="noStrike" spc="-1" dirty="0">
              <a:latin typeface="Arial"/>
            </a:endParaRPr>
          </a:p>
          <a:p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Задание 1. Чтение текста.</a:t>
            </a:r>
            <a:endParaRPr lang="ru-RU" sz="2400" b="0" strike="noStrike" spc="-1" dirty="0">
              <a:latin typeface="Arial"/>
            </a:endParaRPr>
          </a:p>
          <a:p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Выразительно прочитайте вслух текст о русском и советском учёном </a:t>
            </a:r>
            <a:r>
              <a:rPr lang="ru-RU" sz="2400" b="0" strike="noStrike" spc="-1" dirty="0" err="1">
                <a:solidFill>
                  <a:srgbClr val="000000"/>
                </a:solidFill>
                <a:latin typeface="Times New Roman"/>
                <a:ea typeface="DejaVu Sans"/>
              </a:rPr>
              <a:t>самоу́чке</a:t>
            </a: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, основоположнике космонавтики </a:t>
            </a:r>
            <a:r>
              <a:rPr lang="ru-RU" sz="2400" b="0" strike="noStrike" spc="-1" dirty="0" err="1">
                <a:solidFill>
                  <a:srgbClr val="000000"/>
                </a:solidFill>
                <a:latin typeface="Times New Roman"/>
                <a:ea typeface="DejaVu Sans"/>
              </a:rPr>
              <a:t>Константи́не</a:t>
            </a: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lang="ru-RU" sz="2400" b="0" strike="noStrike" spc="-1" dirty="0" err="1">
                <a:solidFill>
                  <a:srgbClr val="000000"/>
                </a:solidFill>
                <a:latin typeface="Times New Roman"/>
                <a:ea typeface="DejaVu Sans"/>
              </a:rPr>
              <a:t>Эдуа́рдовиче</a:t>
            </a: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lang="ru-RU" sz="2400" b="0" strike="noStrike" spc="-1" dirty="0" err="1">
                <a:solidFill>
                  <a:srgbClr val="000000"/>
                </a:solidFill>
                <a:latin typeface="Times New Roman"/>
                <a:ea typeface="DejaVu Sans"/>
              </a:rPr>
              <a:t>Циолко́вском</a:t>
            </a: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(1857–1935)</a:t>
            </a:r>
            <a:endParaRPr lang="ru-RU" sz="2400" b="0" strike="noStrike" spc="-1" dirty="0">
              <a:latin typeface="Arial"/>
            </a:endParaRPr>
          </a:p>
        </p:txBody>
      </p:sp>
      <p:pic>
        <p:nvPicPr>
          <p:cNvPr id="2097174" name="Рисунок 204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311049" y="2411280"/>
            <a:ext cx="4032000" cy="40194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3" name="CustomShape 1"/>
          <p:cNvSpPr/>
          <p:nvPr/>
        </p:nvSpPr>
        <p:spPr>
          <a:xfrm>
            <a:off x="235031" y="156695"/>
            <a:ext cx="11721179" cy="7511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rgbClr val="000000"/>
          </a:fontRef>
        </p:style>
        <p:txBody>
          <a:bodyPr lIns="90000" tIns="45000" rIns="90000" bIns="45000"/>
          <a:lstStyle/>
          <a:p>
            <a:pPr algn="just">
              <a:lnSpc>
                <a:spcPct val="100000"/>
              </a:lnSpc>
            </a:pPr>
            <a:r>
              <a:rPr lang="ru-RU" sz="2000" b="0" strike="noStrike" spc="-1" dirty="0" err="1">
                <a:solidFill>
                  <a:srgbClr val="000000"/>
                </a:solidFill>
                <a:latin typeface="Times New Roman"/>
                <a:ea typeface="DejaVu Sans"/>
              </a:rPr>
              <a:t>Константи́н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lang="ru-RU" sz="2000" b="0" strike="noStrike" spc="-1" dirty="0" err="1">
                <a:solidFill>
                  <a:srgbClr val="000000"/>
                </a:solidFill>
                <a:latin typeface="Times New Roman"/>
                <a:ea typeface="DejaVu Sans"/>
              </a:rPr>
              <a:t>Эдуа́рдович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lang="ru-RU" sz="2000" b="0" strike="noStrike" spc="-1" dirty="0" err="1">
                <a:solidFill>
                  <a:srgbClr val="000000"/>
                </a:solidFill>
                <a:latin typeface="Times New Roman"/>
                <a:ea typeface="DejaVu Sans"/>
              </a:rPr>
              <a:t>Циолко́вский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– учёный, ставший основоположником современной космонавтики. </a:t>
            </a:r>
            <a:r>
              <a:rPr lang="ru-RU" sz="2000" b="0" strike="noStrike" spc="-1" dirty="0">
                <a:solidFill>
                  <a:srgbClr val="ED1C24"/>
                </a:solidFill>
                <a:latin typeface="Times New Roman"/>
                <a:ea typeface="DejaVu Sans"/>
              </a:rPr>
              <a:t>Его биография является примером преданности выбранному делу.</a:t>
            </a:r>
            <a:endParaRPr lang="ru-RU" sz="20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0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lang="ru-RU" sz="2000" b="0" strike="noStrike" spc="-1" dirty="0">
                <a:solidFill>
                  <a:srgbClr val="CE181E"/>
                </a:solidFill>
                <a:latin typeface="Times New Roman"/>
                <a:ea typeface="DejaVu Sans"/>
              </a:rPr>
              <a:t>Педагог, учёный, мечтатель,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он не только сумел пронести через всю жизнь любовь к космосу, знаниям, науке, но и поделился этой любовью с другими.</a:t>
            </a:r>
            <a:endParaRPr lang="ru-RU" sz="20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000" b="0" strike="noStrike" spc="-1" dirty="0" err="1">
                <a:solidFill>
                  <a:srgbClr val="000000"/>
                </a:solidFill>
                <a:latin typeface="Times New Roman"/>
                <a:ea typeface="DejaVu Sans"/>
              </a:rPr>
              <a:t>Бо́льшую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часть жизни он провёл в городе Калуге, где </a:t>
            </a:r>
            <a:r>
              <a:rPr lang="ru-RU" sz="2000" b="0" strike="noStrike" spc="-1" dirty="0">
                <a:solidFill>
                  <a:srgbClr val="CE181E"/>
                </a:solidFill>
                <a:latin typeface="Times New Roman"/>
                <a:ea typeface="DejaVu Sans"/>
              </a:rPr>
              <a:t>работал школьным учителем и мечтал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об освоении человеком космоса. Первые научные исследования Циолковского относятся к 1880 году. В 1884 году вышли работы учёного,</a:t>
            </a:r>
            <a:r>
              <a:rPr lang="ru-RU" sz="2000" b="0" strike="noStrike" spc="-1" dirty="0">
                <a:solidFill>
                  <a:srgbClr val="CE181E"/>
                </a:solidFill>
                <a:latin typeface="Times New Roman"/>
                <a:ea typeface="DejaVu Sans"/>
              </a:rPr>
              <a:t> связанные с изобретением </a:t>
            </a:r>
            <a:r>
              <a:rPr lang="ru-RU" sz="2000" b="0" strike="noStrike" spc="-1" dirty="0" err="1">
                <a:solidFill>
                  <a:srgbClr val="CE181E"/>
                </a:solidFill>
                <a:latin typeface="Times New Roman"/>
                <a:ea typeface="DejaVu Sans"/>
              </a:rPr>
              <a:t>дирижа́бля</a:t>
            </a:r>
            <a:r>
              <a:rPr lang="ru-RU" sz="2000" b="0" strike="noStrike" spc="-1" dirty="0">
                <a:solidFill>
                  <a:srgbClr val="CE181E"/>
                </a:solidFill>
                <a:latin typeface="Times New Roman"/>
                <a:ea typeface="DejaVu Sans"/>
              </a:rPr>
              <a:t>.</a:t>
            </a:r>
            <a:endParaRPr lang="ru-RU" sz="20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0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Циолковский первым в мире </a:t>
            </a:r>
            <a:r>
              <a:rPr lang="ru-RU" sz="2000" b="0" strike="noStrike" spc="-1" dirty="0">
                <a:solidFill>
                  <a:srgbClr val="CE181E"/>
                </a:solidFill>
                <a:latin typeface="Times New Roman"/>
                <a:ea typeface="DejaVu Sans"/>
              </a:rPr>
              <a:t>изобрёл способ преодоления силы земного притяжения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– </a:t>
            </a:r>
            <a:r>
              <a:rPr lang="ru-RU" sz="2000" b="0" strike="noStrike" spc="-1" dirty="0" err="1">
                <a:solidFill>
                  <a:srgbClr val="000000"/>
                </a:solidFill>
                <a:latin typeface="Times New Roman"/>
                <a:ea typeface="DejaVu Sans"/>
              </a:rPr>
              <a:t>многоступе́нчатую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ракету. Части ракеты работают поочерёдно: когда выгорит топливо в одной ступени, она отбрасывается; вступает в действие вторая ступень, затем третья и так далее. Ракета становится легче и увеличивает скорость. Константину Эдуардовичу принадлежит идея </a:t>
            </a:r>
            <a:r>
              <a:rPr lang="ru-RU" sz="2000" b="0" strike="noStrike" spc="-1" dirty="0">
                <a:solidFill>
                  <a:srgbClr val="CE181E"/>
                </a:solidFill>
                <a:latin typeface="Times New Roman"/>
                <a:ea typeface="DejaVu Sans"/>
              </a:rPr>
              <a:t>создания космической станции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на орбите Земли. Он описал принцип доставки «ракетными поездами» в космос частей станции, её сборки. Учёный предвидел, что на станции будет жить и заниматься научной работой экипаж космонавтов. Именно так это и происходит в наши дни.</a:t>
            </a:r>
            <a:endParaRPr lang="ru-RU" sz="20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0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Свои идеи Циолковский </a:t>
            </a:r>
            <a:r>
              <a:rPr lang="ru-RU" sz="2000" b="0" strike="noStrike" spc="-1" dirty="0">
                <a:solidFill>
                  <a:srgbClr val="CE181E"/>
                </a:solidFill>
                <a:latin typeface="Times New Roman"/>
                <a:ea typeface="DejaVu Sans"/>
              </a:rPr>
              <a:t>представил в научных работах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: он написал более</a:t>
            </a:r>
            <a:endParaRPr lang="ru-RU" sz="20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0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400 статей об изучении космоса. </a:t>
            </a:r>
            <a:r>
              <a:rPr lang="ru-RU" sz="2000" b="0" strike="noStrike" spc="-1" dirty="0">
                <a:solidFill>
                  <a:srgbClr val="CE181E"/>
                </a:solidFill>
                <a:latin typeface="Times New Roman"/>
                <a:ea typeface="DejaVu Sans"/>
              </a:rPr>
              <a:t>Учёный заложил основы космонавтики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– новой</a:t>
            </a:r>
            <a:endParaRPr lang="ru-RU" sz="20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0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науки о полётах в космическое пространство. Первые в мире космические</a:t>
            </a:r>
            <a:endParaRPr lang="ru-RU" sz="20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0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корабли были созданы учениками и последователями Циолковского.</a:t>
            </a:r>
            <a:endParaRPr lang="ru-RU" sz="20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0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               (194 слова)</a:t>
            </a:r>
            <a:endParaRPr lang="ru-RU" sz="2000" b="0" strike="noStrike" spc="-1" dirty="0">
              <a:latin typeface="Arial"/>
            </a:endParaRPr>
          </a:p>
        </p:txBody>
      </p:sp>
      <p:sp>
        <p:nvSpPr>
          <p:cNvPr id="1048764" name="CustomShape 2"/>
          <p:cNvSpPr/>
          <p:nvPr/>
        </p:nvSpPr>
        <p:spPr>
          <a:xfrm>
            <a:off x="7272000" y="1656000"/>
            <a:ext cx="178920" cy="344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rgbClr val="000000"/>
          </a:fontRef>
        </p:style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5" name="CustomShape 1"/>
          <p:cNvSpPr/>
          <p:nvPr/>
        </p:nvSpPr>
        <p:spPr>
          <a:xfrm>
            <a:off x="0" y="114330"/>
            <a:ext cx="9609480" cy="570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rgbClr val="000000"/>
          </a:fontRef>
        </p:style>
        <p:txBody>
          <a:bodyPr lIns="90000" tIns="45000" rIns="90000" bIns="45000"/>
          <a:lstStyle/>
          <a:p>
            <a:r>
              <a:rPr lang="ru-RU" sz="16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Демоверсия итогового собеседования 2025</a:t>
            </a:r>
            <a:endParaRPr lang="ru-RU" sz="1600" b="0" strike="noStrike" spc="-1" dirty="0">
              <a:latin typeface="Arial"/>
            </a:endParaRPr>
          </a:p>
          <a:p>
            <a:endParaRPr lang="ru-RU" sz="1600" b="0" strike="noStrike" spc="-1" dirty="0">
              <a:latin typeface="Arial"/>
            </a:endParaRPr>
          </a:p>
          <a:p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Задание 3</a:t>
            </a:r>
            <a:endParaRPr lang="ru-RU" sz="2400" b="0" strike="noStrike" spc="-1" dirty="0">
              <a:latin typeface="Arial"/>
            </a:endParaRPr>
          </a:p>
          <a:p>
            <a:endParaRPr lang="ru-RU" sz="2400" b="0" strike="noStrike" spc="-1" dirty="0">
              <a:latin typeface="Arial"/>
            </a:endParaRPr>
          </a:p>
          <a:p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Задания 3 и 4 не связаны с заданиями 1 и 2.</a:t>
            </a:r>
            <a:endParaRPr lang="ru-RU" sz="2400" b="0" strike="noStrike" spc="-1" dirty="0">
              <a:latin typeface="Arial"/>
            </a:endParaRPr>
          </a:p>
          <a:p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Для выполнения заданий 3 и 4 Вам необходимо выбрать одну из предложенных тем беседы.</a:t>
            </a:r>
            <a:endParaRPr lang="ru-RU" sz="2400" b="0" strike="noStrike" spc="-1" dirty="0">
              <a:latin typeface="Arial"/>
            </a:endParaRPr>
          </a:p>
          <a:p>
            <a:endParaRPr lang="ru-RU" sz="2400" b="0" strike="noStrike" spc="-1" dirty="0">
              <a:latin typeface="Arial"/>
            </a:endParaRPr>
          </a:p>
          <a:p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Выберите одну из предложенных тем беседы.</a:t>
            </a:r>
            <a:endParaRPr lang="ru-RU" sz="2400" b="0" strike="noStrike" spc="-1" dirty="0">
              <a:latin typeface="Arial"/>
            </a:endParaRPr>
          </a:p>
          <a:p>
            <a:endParaRPr lang="ru-RU" sz="2400" b="0" strike="noStrike" spc="-1" dirty="0">
              <a:latin typeface="Arial"/>
            </a:endParaRPr>
          </a:p>
          <a:p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Тема 1 → </a:t>
            </a:r>
            <a:r>
              <a:rPr lang="ru-RU" sz="2400" b="0" strike="noStrike" spc="-1" dirty="0">
                <a:solidFill>
                  <a:srgbClr val="CE181E"/>
                </a:solidFill>
                <a:latin typeface="Times New Roman"/>
                <a:ea typeface="DejaVu Sans"/>
              </a:rPr>
              <a:t>В мире профессий (на основе описания фотографии)</a:t>
            </a:r>
            <a:endParaRPr lang="ru-RU" sz="2400" b="0" strike="noStrike" spc="-1" dirty="0">
              <a:latin typeface="Arial"/>
            </a:endParaRPr>
          </a:p>
          <a:p>
            <a:endParaRPr lang="ru-RU" sz="2400" b="0" strike="noStrike" spc="-1" dirty="0">
              <a:latin typeface="Arial"/>
            </a:endParaRPr>
          </a:p>
          <a:p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Тема 2</a:t>
            </a:r>
            <a:r>
              <a:rPr lang="ru-RU" sz="2400" b="0" strike="noStrike" spc="-1" dirty="0">
                <a:solidFill>
                  <a:srgbClr val="CE181E"/>
                </a:solidFill>
                <a:latin typeface="Times New Roman"/>
                <a:ea typeface="DejaVu Sans"/>
              </a:rPr>
              <a:t> → Помощь другу (повествование на основе жизненного опыта)</a:t>
            </a:r>
            <a:endParaRPr lang="ru-RU" sz="2400" b="0" strike="noStrike" spc="-1" dirty="0">
              <a:latin typeface="Arial"/>
            </a:endParaRPr>
          </a:p>
          <a:p>
            <a:endParaRPr lang="ru-RU" sz="2400" b="0" strike="noStrike" spc="-1" dirty="0">
              <a:latin typeface="Arial"/>
            </a:endParaRPr>
          </a:p>
          <a:p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Тема 3</a:t>
            </a:r>
            <a:r>
              <a:rPr lang="ru-RU" sz="2400" b="0" strike="noStrike" spc="-1" dirty="0">
                <a:solidFill>
                  <a:srgbClr val="CE181E"/>
                </a:solidFill>
                <a:latin typeface="Times New Roman"/>
                <a:ea typeface="DejaVu Sans"/>
              </a:rPr>
              <a:t> → Почему экологические проблемы относятся к главным проблемам современного мира? (Рассуждение по поставленному вопросу)</a:t>
            </a:r>
            <a:endParaRPr lang="ru-RU" sz="24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6" name="CustomShape 1"/>
          <p:cNvSpPr/>
          <p:nvPr/>
        </p:nvSpPr>
        <p:spPr>
          <a:xfrm>
            <a:off x="984240" y="-4680"/>
            <a:ext cx="1060920" cy="2779920"/>
          </a:xfrm>
          <a:custGeom>
            <a:avLst/>
            <a:gdLst/>
            <a:ahLst/>
            <a:cxnLst/>
            <a:rect l="l" t="t" r="r" b="b"/>
            <a:pathLst>
              <a:path w="670" h="1753">
                <a:moveTo>
                  <a:pt x="0" y="1696"/>
                </a:moveTo>
                <a:lnTo>
                  <a:pt x="225" y="1753"/>
                </a:lnTo>
                <a:lnTo>
                  <a:pt x="670" y="0"/>
                </a:lnTo>
                <a:lnTo>
                  <a:pt x="430" y="0"/>
                </a:lnTo>
                <a:lnTo>
                  <a:pt x="0" y="16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rgbClr val="000000"/>
          </a:fontRef>
        </p:style>
      </p:sp>
      <p:sp>
        <p:nvSpPr>
          <p:cNvPr id="1048767" name="CustomShape 2"/>
          <p:cNvSpPr/>
          <p:nvPr/>
        </p:nvSpPr>
        <p:spPr>
          <a:xfrm>
            <a:off x="546120" y="-4680"/>
            <a:ext cx="1032120" cy="2670480"/>
          </a:xfrm>
          <a:custGeom>
            <a:avLst/>
            <a:gdLst/>
            <a:ahLst/>
            <a:cxnLst/>
            <a:rect l="l" t="t" r="r" b="b"/>
            <a:pathLst>
              <a:path w="652" h="1684">
                <a:moveTo>
                  <a:pt x="225" y="1684"/>
                </a:moveTo>
                <a:lnTo>
                  <a:pt x="652" y="0"/>
                </a:lnTo>
                <a:lnTo>
                  <a:pt x="411" y="0"/>
                </a:lnTo>
                <a:lnTo>
                  <a:pt x="0" y="1627"/>
                </a:lnTo>
                <a:lnTo>
                  <a:pt x="219" y="1681"/>
                </a:lnTo>
                <a:lnTo>
                  <a:pt x="225" y="168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rgbClr val="000000"/>
          </a:fontRef>
        </p:style>
      </p:sp>
      <p:sp>
        <p:nvSpPr>
          <p:cNvPr id="1048768" name="CustomShape 3"/>
          <p:cNvSpPr/>
          <p:nvPr/>
        </p:nvSpPr>
        <p:spPr>
          <a:xfrm>
            <a:off x="546120" y="2583000"/>
            <a:ext cx="2691000" cy="4272120"/>
          </a:xfrm>
          <a:custGeom>
            <a:avLst/>
            <a:gdLst/>
            <a:ahLst/>
            <a:cxnLst/>
            <a:rect l="l" t="t" r="r" b="b"/>
            <a:pathLst>
              <a:path w="1697" h="2693">
                <a:moveTo>
                  <a:pt x="0" y="0"/>
                </a:moveTo>
                <a:lnTo>
                  <a:pt x="1622" y="2693"/>
                </a:lnTo>
                <a:lnTo>
                  <a:pt x="1697" y="2693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rgbClr val="000000"/>
          </a:fontRef>
        </p:style>
      </p:sp>
      <p:sp>
        <p:nvSpPr>
          <p:cNvPr id="1048769" name="CustomShape 4"/>
          <p:cNvSpPr/>
          <p:nvPr/>
        </p:nvSpPr>
        <p:spPr>
          <a:xfrm>
            <a:off x="988920" y="2692440"/>
            <a:ext cx="3329280" cy="4162680"/>
          </a:xfrm>
          <a:custGeom>
            <a:avLst/>
            <a:gdLst/>
            <a:ahLst/>
            <a:cxnLst/>
            <a:rect l="l" t="t" r="r" b="b"/>
            <a:pathLst>
              <a:path w="2099" h="2624">
                <a:moveTo>
                  <a:pt x="2099" y="2624"/>
                </a:moveTo>
                <a:lnTo>
                  <a:pt x="0" y="0"/>
                </a:lnTo>
                <a:lnTo>
                  <a:pt x="2021" y="2624"/>
                </a:lnTo>
                <a:lnTo>
                  <a:pt x="2099" y="262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rgbClr val="000000"/>
          </a:fontRef>
        </p:style>
      </p:sp>
      <p:sp>
        <p:nvSpPr>
          <p:cNvPr id="1048770" name="CustomShape 5"/>
          <p:cNvSpPr/>
          <p:nvPr/>
        </p:nvSpPr>
        <p:spPr>
          <a:xfrm>
            <a:off x="984240" y="2687760"/>
            <a:ext cx="4573800" cy="4167360"/>
          </a:xfrm>
          <a:custGeom>
            <a:avLst/>
            <a:gdLst/>
            <a:ahLst/>
            <a:cxnLst/>
            <a:rect l="l" t="t" r="r" b="b"/>
            <a:pathLst>
              <a:path w="2883" h="2627">
                <a:moveTo>
                  <a:pt x="0" y="0"/>
                </a:moveTo>
                <a:lnTo>
                  <a:pt x="3" y="3"/>
                </a:lnTo>
                <a:lnTo>
                  <a:pt x="2102" y="2627"/>
                </a:lnTo>
                <a:lnTo>
                  <a:pt x="2883" y="2627"/>
                </a:lnTo>
                <a:lnTo>
                  <a:pt x="225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rgbClr val="000000"/>
          </a:fontRef>
        </p:style>
      </p:sp>
      <p:sp>
        <p:nvSpPr>
          <p:cNvPr id="1048771" name="CustomShape 6"/>
          <p:cNvSpPr/>
          <p:nvPr/>
        </p:nvSpPr>
        <p:spPr>
          <a:xfrm>
            <a:off x="546120" y="2577960"/>
            <a:ext cx="3581640" cy="4277160"/>
          </a:xfrm>
          <a:custGeom>
            <a:avLst/>
            <a:gdLst/>
            <a:ahLst/>
            <a:cxnLst/>
            <a:rect l="l" t="t" r="r" b="b"/>
            <a:pathLst>
              <a:path w="2258" h="2696">
                <a:moveTo>
                  <a:pt x="2258" y="2696"/>
                </a:moveTo>
                <a:lnTo>
                  <a:pt x="264" y="111"/>
                </a:lnTo>
                <a:lnTo>
                  <a:pt x="228" y="60"/>
                </a:lnTo>
                <a:lnTo>
                  <a:pt x="225" y="57"/>
                </a:lnTo>
                <a:lnTo>
                  <a:pt x="0" y="0"/>
                </a:lnTo>
                <a:lnTo>
                  <a:pt x="0" y="3"/>
                </a:lnTo>
                <a:lnTo>
                  <a:pt x="1697" y="2696"/>
                </a:lnTo>
                <a:lnTo>
                  <a:pt x="2258" y="269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rgbClr val="000000"/>
          </a:fontRef>
        </p:style>
      </p:sp>
      <p:sp>
        <p:nvSpPr>
          <p:cNvPr id="1048772" name="CustomShape 7"/>
          <p:cNvSpPr/>
          <p:nvPr/>
        </p:nvSpPr>
        <p:spPr>
          <a:xfrm>
            <a:off x="2959200" y="2583000"/>
            <a:ext cx="2691000" cy="4272120"/>
          </a:xfrm>
          <a:custGeom>
            <a:avLst/>
            <a:gdLst/>
            <a:ahLst/>
            <a:cxnLst/>
            <a:rect l="l" t="t" r="r" b="b"/>
            <a:pathLst>
              <a:path w="1697" h="2693">
                <a:moveTo>
                  <a:pt x="0" y="0"/>
                </a:moveTo>
                <a:lnTo>
                  <a:pt x="1622" y="2693"/>
                </a:lnTo>
                <a:lnTo>
                  <a:pt x="1697" y="2693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rgbClr val="000000"/>
          </a:fontRef>
        </p:style>
      </p:sp>
      <p:sp>
        <p:nvSpPr>
          <p:cNvPr id="1048773" name="CustomShape 8"/>
          <p:cNvSpPr/>
          <p:nvPr/>
        </p:nvSpPr>
        <p:spPr>
          <a:xfrm>
            <a:off x="3402000" y="2692440"/>
            <a:ext cx="3329280" cy="4162680"/>
          </a:xfrm>
          <a:custGeom>
            <a:avLst/>
            <a:gdLst/>
            <a:ahLst/>
            <a:cxnLst/>
            <a:rect l="l" t="t" r="r" b="b"/>
            <a:pathLst>
              <a:path w="2099" h="2624">
                <a:moveTo>
                  <a:pt x="2099" y="2624"/>
                </a:moveTo>
                <a:lnTo>
                  <a:pt x="0" y="0"/>
                </a:lnTo>
                <a:lnTo>
                  <a:pt x="2021" y="2624"/>
                </a:lnTo>
                <a:lnTo>
                  <a:pt x="2099" y="262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rgbClr val="000000"/>
          </a:fontRef>
        </p:style>
      </p:sp>
      <p:sp>
        <p:nvSpPr>
          <p:cNvPr id="1048774" name="CustomShape 9"/>
          <p:cNvSpPr/>
          <p:nvPr/>
        </p:nvSpPr>
        <p:spPr>
          <a:xfrm>
            <a:off x="4978440" y="1380240"/>
            <a:ext cx="6521760" cy="2613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rgbClr val="000000"/>
          </a:fontRef>
        </p:style>
      </p:sp>
      <p:sp>
        <p:nvSpPr>
          <p:cNvPr id="1048775" name="CustomShape 10"/>
          <p:cNvSpPr/>
          <p:nvPr/>
        </p:nvSpPr>
        <p:spPr>
          <a:xfrm>
            <a:off x="7056000" y="275400"/>
            <a:ext cx="3975120" cy="6153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rgbClr val="000000"/>
          </a:fontRef>
        </p:style>
        <p:txBody>
          <a:bodyPr lIns="90000" tIns="45000" rIns="90000" bIns="45000"/>
          <a:lstStyle/>
          <a:p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Задание 3. </a:t>
            </a:r>
            <a:endParaRPr lang="ru-RU" sz="2400" b="0" strike="noStrike" spc="-1">
              <a:latin typeface="Arial"/>
            </a:endParaRPr>
          </a:p>
          <a:p>
            <a:r>
              <a:rPr lang="ru-RU" sz="2400" b="1" i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Тема 1. В мире профессий</a:t>
            </a:r>
            <a:endParaRPr lang="ru-RU" sz="2400" b="0" strike="noStrike" spc="-1">
              <a:latin typeface="Arial"/>
            </a:endParaRPr>
          </a:p>
          <a:p>
            <a:endParaRPr lang="ru-RU" sz="2400" b="0" strike="noStrike" spc="-1">
              <a:latin typeface="Arial"/>
            </a:endParaRPr>
          </a:p>
          <a:p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У Вас есть 1 минута на подготовку.</a:t>
            </a:r>
            <a:endParaRPr lang="ru-RU" sz="2400" b="0" strike="noStrike" spc="-1">
              <a:latin typeface="Arial"/>
            </a:endParaRPr>
          </a:p>
          <a:p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Ваше высказывание должно занимать не более 3 минут.</a:t>
            </a:r>
            <a:endParaRPr lang="ru-RU" sz="2400" b="0" strike="noStrike" spc="-1">
              <a:latin typeface="Arial"/>
            </a:endParaRPr>
          </a:p>
          <a:p>
            <a:endParaRPr lang="ru-RU" sz="2400" b="0" strike="noStrike" spc="-1">
              <a:latin typeface="Arial"/>
            </a:endParaRPr>
          </a:p>
          <a:p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Не забудьте дать ответы на следующие вопросы.</a:t>
            </a:r>
            <a:endParaRPr lang="ru-RU" sz="2400" b="0" strike="noStrike" spc="-1">
              <a:latin typeface="Arial"/>
            </a:endParaRPr>
          </a:p>
          <a:p>
            <a:endParaRPr lang="ru-RU" sz="2400" b="0" strike="noStrike" spc="-1">
              <a:latin typeface="Arial"/>
            </a:endParaRPr>
          </a:p>
          <a:p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• Кто изображён на фотографии?</a:t>
            </a:r>
            <a:endParaRPr lang="ru-RU" sz="2400" b="0" strike="noStrike" spc="-1">
              <a:latin typeface="Arial"/>
            </a:endParaRPr>
          </a:p>
          <a:p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• Какая одежда на нём?</a:t>
            </a:r>
            <a:endParaRPr lang="ru-RU" sz="2400" b="0" strike="noStrike" spc="-1">
              <a:latin typeface="Arial"/>
            </a:endParaRPr>
          </a:p>
          <a:p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• Где он запечатлён?</a:t>
            </a:r>
            <a:endParaRPr lang="ru-RU" sz="2400" b="0" strike="noStrike" spc="-1">
              <a:latin typeface="Arial"/>
            </a:endParaRPr>
          </a:p>
          <a:p>
            <a:r>
              <a:rPr lang="ru-RU" sz="2400" b="0" strike="noStrike" spc="-1">
                <a:solidFill>
                  <a:srgbClr val="CE181E"/>
                </a:solidFill>
                <a:latin typeface="Times New Roman"/>
                <a:ea typeface="DejaVu Sans"/>
              </a:rPr>
              <a:t>• Насколько важна профессия этого человека?</a:t>
            </a:r>
            <a:endParaRPr lang="ru-RU" sz="2400" b="0" strike="noStrike" spc="-1">
              <a:latin typeface="Arial"/>
            </a:endParaRPr>
          </a:p>
        </p:txBody>
      </p:sp>
      <p:pic>
        <p:nvPicPr>
          <p:cNvPr id="2097175" name="Рисунок 218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151200" y="720000"/>
            <a:ext cx="6758640" cy="48218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CustomShape 1"/>
          <p:cNvSpPr/>
          <p:nvPr/>
        </p:nvSpPr>
        <p:spPr>
          <a:xfrm>
            <a:off x="1448695" y="420725"/>
            <a:ext cx="7799040" cy="5685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rgbClr val="000000"/>
          </a:fontRef>
        </p:style>
        <p:txBody>
          <a:bodyPr lIns="90000" tIns="45000" rIns="90000" bIns="45000"/>
          <a:lstStyle/>
          <a:p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Задание 3. </a:t>
            </a:r>
            <a:endParaRPr lang="ru-RU" sz="2400" b="0" strike="noStrike" spc="-1" dirty="0">
              <a:latin typeface="Arial"/>
            </a:endParaRPr>
          </a:p>
          <a:p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Тема 2. </a:t>
            </a:r>
            <a:r>
              <a:rPr lang="ru-RU" sz="2400" b="1" i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Помощь другу</a:t>
            </a:r>
            <a:endParaRPr lang="ru-RU" sz="2400" b="0" strike="noStrike" spc="-1" dirty="0">
              <a:latin typeface="Arial"/>
            </a:endParaRPr>
          </a:p>
          <a:p>
            <a:endParaRPr lang="ru-RU" sz="2400" b="0" strike="noStrike" spc="-1" dirty="0">
              <a:latin typeface="Arial"/>
            </a:endParaRPr>
          </a:p>
          <a:p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У Вас есть 1 минута на подготовку.</a:t>
            </a:r>
            <a:endParaRPr lang="ru-RU" sz="2400" b="0" strike="noStrike" spc="-1" dirty="0">
              <a:latin typeface="Arial"/>
            </a:endParaRPr>
          </a:p>
          <a:p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Ваше высказывание должно занимать не более 3 минут.</a:t>
            </a:r>
            <a:endParaRPr lang="ru-RU" sz="2400" b="0" strike="noStrike" spc="-1" dirty="0">
              <a:latin typeface="Arial"/>
            </a:endParaRPr>
          </a:p>
          <a:p>
            <a:endParaRPr lang="ru-RU" sz="2400" b="0" strike="noStrike" spc="-1" dirty="0">
              <a:latin typeface="Arial"/>
            </a:endParaRPr>
          </a:p>
          <a:p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Расскажите, как Вы помогли своему другу.</a:t>
            </a:r>
            <a:endParaRPr lang="ru-RU" sz="2400" b="0" strike="noStrike" spc="-1" dirty="0">
              <a:latin typeface="Arial"/>
            </a:endParaRPr>
          </a:p>
          <a:p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Не забудьте дать ответы на следующие вопросы.</a:t>
            </a:r>
            <a:endParaRPr lang="ru-RU" sz="2400" b="0" strike="noStrike" spc="-1" dirty="0">
              <a:latin typeface="Arial"/>
            </a:endParaRPr>
          </a:p>
          <a:p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• Какой случай произошёл?</a:t>
            </a:r>
            <a:endParaRPr lang="ru-RU" sz="2400" b="0" strike="noStrike" spc="-1" dirty="0">
              <a:latin typeface="Arial"/>
            </a:endParaRPr>
          </a:p>
          <a:p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• </a:t>
            </a:r>
            <a:r>
              <a:rPr lang="ru-RU" sz="2400" b="0" strike="noStrike" spc="-1" dirty="0">
                <a:solidFill>
                  <a:srgbClr val="CE181E"/>
                </a:solidFill>
                <a:latin typeface="Times New Roman"/>
                <a:ea typeface="DejaVu Sans"/>
              </a:rPr>
              <a:t>В чём заключалась Ваша помощь другу?</a:t>
            </a:r>
            <a:endParaRPr lang="ru-RU" sz="2400" b="0" strike="noStrike" spc="-1" dirty="0">
              <a:latin typeface="Arial"/>
            </a:endParaRPr>
          </a:p>
          <a:p>
            <a:r>
              <a:rPr lang="ru-RU" sz="2400" b="0" strike="noStrike" spc="-1" dirty="0">
                <a:solidFill>
                  <a:srgbClr val="CE181E"/>
                </a:solidFill>
                <a:latin typeface="Times New Roman"/>
                <a:ea typeface="DejaVu Sans"/>
              </a:rPr>
              <a:t>• Какие чувства Вы испытывали при этом?</a:t>
            </a:r>
            <a:endParaRPr lang="ru-RU" sz="2400" b="0" strike="noStrike" spc="-1" dirty="0">
              <a:latin typeface="Arial"/>
            </a:endParaRPr>
          </a:p>
          <a:p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• Как друг отреагировал на Ваш поступок?</a:t>
            </a:r>
            <a:endParaRPr lang="ru-RU" sz="24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9" name="CustomShape 1"/>
          <p:cNvSpPr/>
          <p:nvPr/>
        </p:nvSpPr>
        <p:spPr>
          <a:xfrm>
            <a:off x="413817" y="123160"/>
            <a:ext cx="9548280" cy="5816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rgbClr val="000000"/>
          </a:fontRef>
        </p:style>
        <p:txBody>
          <a:bodyPr lIns="90000" tIns="45000" rIns="90000" bIns="45000"/>
          <a:lstStyle/>
          <a:p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Задание 3</a:t>
            </a:r>
            <a:endParaRPr lang="ru-RU" sz="2400" b="0" strike="noStrike" spc="-1" dirty="0">
              <a:latin typeface="Arial"/>
            </a:endParaRPr>
          </a:p>
          <a:p>
            <a:r>
              <a:rPr lang="ru-RU" sz="2400" b="0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Тема </a:t>
            </a: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3. </a:t>
            </a:r>
            <a:r>
              <a:rPr lang="ru-RU" sz="2400" b="1" i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Почему экологические проблемы относятся к главным проблемам современного мира?</a:t>
            </a:r>
            <a:endParaRPr lang="ru-RU" sz="2400" b="0" strike="noStrike" spc="-1" dirty="0">
              <a:latin typeface="Arial"/>
            </a:endParaRPr>
          </a:p>
          <a:p>
            <a:endParaRPr lang="ru-RU" sz="2400" b="0" strike="noStrike" spc="-1" dirty="0">
              <a:latin typeface="Arial"/>
            </a:endParaRPr>
          </a:p>
          <a:p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У Вас есть 1 минута на подготовку.</a:t>
            </a:r>
            <a:endParaRPr lang="ru-RU" sz="2400" b="0" strike="noStrike" spc="-1" dirty="0">
              <a:latin typeface="Arial"/>
            </a:endParaRPr>
          </a:p>
          <a:p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Ваше высказывание должно занимать не более 3 минут.</a:t>
            </a:r>
            <a:endParaRPr lang="ru-RU" sz="2400" b="0" strike="noStrike" spc="-1" dirty="0">
              <a:latin typeface="Arial"/>
            </a:endParaRPr>
          </a:p>
          <a:p>
            <a:endParaRPr lang="ru-RU" sz="2400" b="0" strike="noStrike" spc="-1" dirty="0">
              <a:latin typeface="Arial"/>
            </a:endParaRPr>
          </a:p>
          <a:p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Почему экологические проблемы относятся к главным проблемам современного мира?</a:t>
            </a:r>
            <a:endParaRPr lang="ru-RU" sz="2400" b="0" strike="noStrike" spc="-1" dirty="0">
              <a:latin typeface="Arial"/>
            </a:endParaRPr>
          </a:p>
          <a:p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Не забудьте дать ответы на следующие вопросы.</a:t>
            </a:r>
            <a:endParaRPr lang="ru-RU" sz="2400" b="0" strike="noStrike" spc="-1" dirty="0">
              <a:latin typeface="Arial"/>
            </a:endParaRPr>
          </a:p>
          <a:p>
            <a:endParaRPr lang="ru-RU" sz="2400" b="0" strike="noStrike" spc="-1" dirty="0">
              <a:latin typeface="Arial"/>
            </a:endParaRPr>
          </a:p>
          <a:p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• Как научный прогресс и хозяйственная деятельность людей влияют на состояние природы?</a:t>
            </a:r>
            <a:endParaRPr lang="ru-RU" sz="2400" b="0" strike="noStrike" spc="-1" dirty="0">
              <a:latin typeface="Arial"/>
            </a:endParaRPr>
          </a:p>
          <a:p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• Как люди в быту взаимодействуют с природой?</a:t>
            </a:r>
            <a:endParaRPr lang="ru-RU" sz="2400" b="0" strike="noStrike" spc="-1" dirty="0">
              <a:latin typeface="Arial"/>
            </a:endParaRPr>
          </a:p>
          <a:p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• </a:t>
            </a:r>
            <a:r>
              <a:rPr lang="ru-RU" sz="2400" b="0" strike="noStrike" spc="-1" dirty="0">
                <a:solidFill>
                  <a:srgbClr val="CE181E"/>
                </a:solidFill>
                <a:latin typeface="Times New Roman"/>
                <a:ea typeface="DejaVu Sans"/>
              </a:rPr>
              <a:t>Почему нужно беречь окружающий мир?</a:t>
            </a:r>
            <a:endParaRPr lang="ru-RU" sz="2400" b="0" strike="noStrike" spc="-1" dirty="0">
              <a:latin typeface="Arial"/>
            </a:endParaRPr>
          </a:p>
          <a:p>
            <a:r>
              <a:rPr lang="ru-RU" sz="2400" b="0" strike="noStrike" spc="-1" dirty="0">
                <a:solidFill>
                  <a:srgbClr val="CE181E"/>
                </a:solidFill>
                <a:latin typeface="Times New Roman"/>
                <a:ea typeface="DejaVu Sans"/>
              </a:rPr>
              <a:t>• Что может сделать каждый человек для сохранения природы?</a:t>
            </a:r>
            <a:endParaRPr lang="ru-RU" sz="24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0" name="Заголовок 1"/>
          <p:cNvSpPr txBox="1"/>
          <p:nvPr/>
        </p:nvSpPr>
        <p:spPr>
          <a:xfrm>
            <a:off x="241540" y="1546211"/>
            <a:ext cx="10049774" cy="14945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ru-RU"/>
            </a:defPPr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ru-RU" sz="5400" b="1" i="0" kern="1200" spc="1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 lang="ru-RU">
                <a:solidFill>
                  <a:schemeClr val="tx2"/>
                </a:solidFill>
              </a:defRPr>
            </a:lvl2pPr>
            <a:lvl3pPr eaLnBrk="1" hangingPunct="1">
              <a:defRPr lang="ru-RU">
                <a:solidFill>
                  <a:schemeClr val="tx2"/>
                </a:solidFill>
              </a:defRPr>
            </a:lvl3pPr>
            <a:lvl4pPr eaLnBrk="1" hangingPunct="1">
              <a:defRPr lang="ru-RU">
                <a:solidFill>
                  <a:schemeClr val="tx2"/>
                </a:solidFill>
              </a:defRPr>
            </a:lvl4pPr>
            <a:lvl5pPr eaLnBrk="1" hangingPunct="1">
              <a:defRPr lang="ru-RU">
                <a:solidFill>
                  <a:schemeClr val="tx2"/>
                </a:solidFill>
              </a:defRPr>
            </a:lvl5pPr>
            <a:lvl6pPr eaLnBrk="1" hangingPunct="1">
              <a:defRPr lang="ru-RU">
                <a:solidFill>
                  <a:schemeClr val="tx2"/>
                </a:solidFill>
              </a:defRPr>
            </a:lvl6pPr>
            <a:lvl7pPr eaLnBrk="1" hangingPunct="1">
              <a:defRPr lang="ru-RU">
                <a:solidFill>
                  <a:schemeClr val="tx2"/>
                </a:solidFill>
              </a:defRPr>
            </a:lvl7pPr>
            <a:lvl8pPr eaLnBrk="1" hangingPunct="1">
              <a:defRPr lang="ru-RU">
                <a:solidFill>
                  <a:schemeClr val="tx2"/>
                </a:solidFill>
              </a:defRPr>
            </a:lvl8pPr>
            <a:lvl9pPr eaLnBrk="1" hangingPunct="1">
              <a:defRPr lang="ru-RU"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00000"/>
              </a:lnSpc>
            </a:pPr>
            <a:endParaRPr lang="ru-RU" b="0" spc="-1" dirty="0" smtClean="0">
              <a:solidFill>
                <a:srgbClr val="000000"/>
              </a:solidFill>
              <a:latin typeface="Arial"/>
              <a:ea typeface="DejaVu Sans"/>
            </a:endParaRPr>
          </a:p>
          <a:p>
            <a:pPr algn="ctr">
              <a:lnSpc>
                <a:spcPct val="100000"/>
              </a:lnSpc>
            </a:pPr>
            <a:endParaRPr lang="ru-RU" b="0" spc="-1" dirty="0">
              <a:solidFill>
                <a:srgbClr val="000000"/>
              </a:solidFill>
              <a:latin typeface="Arial"/>
              <a:ea typeface="DejaVu Sans"/>
            </a:endParaRPr>
          </a:p>
          <a:p>
            <a:pPr algn="ctr">
              <a:lnSpc>
                <a:spcPct val="100000"/>
              </a:lnSpc>
            </a:pPr>
            <a:endParaRPr lang="ru-RU" b="0" spc="-1" dirty="0" smtClean="0">
              <a:solidFill>
                <a:srgbClr val="000000"/>
              </a:solidFill>
              <a:latin typeface="Arial"/>
              <a:ea typeface="DejaVu Sans"/>
            </a:endParaRPr>
          </a:p>
          <a:p>
            <a:pPr algn="ctr">
              <a:lnSpc>
                <a:spcPct val="100000"/>
              </a:lnSpc>
            </a:pPr>
            <a:r>
              <a:rPr lang="ru-RU" sz="3600" spc="-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DejaVu Sans"/>
              </a:rPr>
              <a:t>Профориентационный</a:t>
            </a:r>
            <a:r>
              <a:rPr lang="ru-RU" sz="3600" spc="-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DejaVu Sans"/>
              </a:rPr>
              <a:t> потенциал </a:t>
            </a:r>
            <a:endParaRPr lang="ru-RU" sz="3600" spc="-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DejaVu Sans"/>
            </a:endParaRPr>
          </a:p>
          <a:p>
            <a:pPr algn="ctr">
              <a:lnSpc>
                <a:spcPct val="100000"/>
              </a:lnSpc>
            </a:pPr>
            <a:r>
              <a:rPr lang="ru-RU" sz="3600" spc="-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DejaVu Sans"/>
              </a:rPr>
              <a:t>уроков геометрии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81" name="TextBox 1"/>
          <p:cNvSpPr txBox="1"/>
          <p:nvPr/>
        </p:nvSpPr>
        <p:spPr>
          <a:xfrm>
            <a:off x="5382883" y="4537495"/>
            <a:ext cx="4546120" cy="891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chemeClr val="bg1">
                    <a:lumMod val="85000"/>
                    <a:lumOff val="15000"/>
                  </a:schemeClr>
                </a:solidFill>
              </a:rPr>
              <a:t>Самохина Е.А.</a:t>
            </a:r>
            <a:r>
              <a:rPr lang="ru-RU" b="1" dirty="0">
                <a:solidFill>
                  <a:schemeClr val="bg1">
                    <a:lumMod val="85000"/>
                    <a:lumOff val="15000"/>
                  </a:schemeClr>
                </a:solidFill>
              </a:rPr>
              <a:t>, учитель математики МОУ СШ №91 Краснооктябрьского района Волгограда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2" name="Подзаголовок 2"/>
          <p:cNvSpPr txBox="1">
            <a:spLocks noGrp="1"/>
          </p:cNvSpPr>
          <p:nvPr>
            <p:ph type="subTitle" idx="1"/>
          </p:nvPr>
        </p:nvSpPr>
        <p:spPr>
          <a:xfrm>
            <a:off x="698740" y="1578724"/>
            <a:ext cx="10092906" cy="3964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4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                     Задание </a:t>
            </a:r>
            <a:r>
              <a:rPr lang="ru-RU" sz="2400" b="1" dirty="0">
                <a:solidFill>
                  <a:schemeClr val="bg1">
                    <a:lumMod val="85000"/>
                    <a:lumOff val="15000"/>
                  </a:schemeClr>
                </a:solidFill>
              </a:rPr>
              <a:t>команде № 1</a:t>
            </a:r>
          </a:p>
          <a:p>
            <a:pPr algn="l"/>
            <a:endParaRPr lang="ru-RU" sz="2000" b="1" dirty="0" smtClean="0">
              <a:solidFill>
                <a:schemeClr val="bg1">
                  <a:lumMod val="85000"/>
                  <a:lumOff val="15000"/>
                </a:schemeClr>
              </a:solidFill>
            </a:endParaRPr>
          </a:p>
          <a:p>
            <a:pPr algn="l"/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Комната </a:t>
            </a:r>
            <a:r>
              <a:rPr lang="ru-RU" sz="2000" b="1" dirty="0">
                <a:solidFill>
                  <a:schemeClr val="bg1">
                    <a:lumMod val="85000"/>
                    <a:lumOff val="15000"/>
                  </a:schemeClr>
                </a:solidFill>
              </a:rPr>
              <a:t>имеет пол прямоугольной формы со сторонами 5 м и 3,5 м. Высота 2,5 м</a:t>
            </a: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.</a:t>
            </a:r>
          </a:p>
          <a:p>
            <a:pPr algn="l"/>
            <a:endParaRPr lang="ru-RU" sz="2000" b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  <a:p>
            <a:pPr algn="l"/>
            <a:r>
              <a:rPr lang="ru-RU" sz="2000" b="1" u="sng" dirty="0">
                <a:solidFill>
                  <a:schemeClr val="bg1">
                    <a:lumMod val="85000"/>
                    <a:lumOff val="15000"/>
                  </a:schemeClr>
                </a:solidFill>
              </a:rPr>
              <a:t>Необходимо выполнить следующее: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Рассчитать количество материала для навесного потолка. </a:t>
            </a:r>
            <a:b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</a:b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Для выполнения </a:t>
            </a:r>
            <a:r>
              <a:rPr lang="ru-RU" sz="2000" b="1" dirty="0">
                <a:solidFill>
                  <a:schemeClr val="bg1">
                    <a:lumMod val="85000"/>
                    <a:lumOff val="15000"/>
                  </a:schemeClr>
                </a:solidFill>
              </a:rPr>
              <a:t>работы используют плитки квадратной формы со стороной 50 </a:t>
            </a: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см. </a:t>
            </a:r>
            <a:b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</a:br>
            <a:endParaRPr lang="ru-RU" sz="2000" b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Рассчитать количество рулонов для поклейки обоев.</a:t>
            </a:r>
            <a:b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</a:b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Используются </a:t>
            </a:r>
            <a:r>
              <a:rPr lang="ru-RU" sz="2000" b="1" dirty="0">
                <a:solidFill>
                  <a:schemeClr val="bg1">
                    <a:lumMod val="85000"/>
                    <a:lumOff val="15000"/>
                  </a:schemeClr>
                </a:solidFill>
              </a:rPr>
              <a:t>обои шириной 50 см, длина рулона 10 м</a:t>
            </a:r>
            <a:r>
              <a:rPr lang="ru-RU" sz="20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.</a:t>
            </a:r>
            <a:endParaRPr lang="ru-RU" sz="2000" b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48783" name="TextBox 3"/>
          <p:cNvSpPr txBox="1"/>
          <p:nvPr/>
        </p:nvSpPr>
        <p:spPr>
          <a:xfrm>
            <a:off x="566158" y="294806"/>
            <a:ext cx="7469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«Площадь плоских фигур»</a:t>
            </a:r>
            <a:endParaRPr lang="ru-RU" sz="40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4" name="TextBox 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07921" y="1682578"/>
            <a:ext cx="7632848" cy="1384995"/>
          </a:xfrm>
          <a:prstGeom prst="rect">
            <a:avLst/>
          </a:prstGeom>
          <a:blipFill rotWithShape="0">
            <a:blip r:embed="rId2"/>
            <a:stretch>
              <a:fillRect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1048785" name="TextBox 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549558" y="3067573"/>
            <a:ext cx="1949573" cy="584775"/>
          </a:xfrm>
          <a:prstGeom prst="rect">
            <a:avLst/>
          </a:prstGeom>
          <a:blipFill rotWithShape="0">
            <a:blip r:embed="rId3"/>
            <a:stretch>
              <a:fillRect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1048786" name="Прямоугольник 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212744" y="4010422"/>
            <a:ext cx="4320798" cy="595932"/>
          </a:xfrm>
          <a:prstGeom prst="rect">
            <a:avLst/>
          </a:prstGeom>
          <a:blipFill rotWithShape="0">
            <a:blip r:embed="rId4"/>
            <a:stretch>
              <a:fillRect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1048787" name="TextBox 5"/>
          <p:cNvSpPr txBox="1"/>
          <p:nvPr/>
        </p:nvSpPr>
        <p:spPr>
          <a:xfrm>
            <a:off x="869965" y="619685"/>
            <a:ext cx="7851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Площадь пола в комнате</a:t>
            </a:r>
            <a:endParaRPr lang="ru-RU" sz="3200" b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8" name="TextBox 2"/>
          <p:cNvSpPr txBox="1"/>
          <p:nvPr/>
        </p:nvSpPr>
        <p:spPr>
          <a:xfrm>
            <a:off x="1035308" y="782403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Площадь стен в комнате </a:t>
            </a:r>
            <a:endParaRPr lang="ru-RU" sz="3200" b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48789" name="TextBox 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914538" y="1636790"/>
            <a:ext cx="7632848" cy="2862322"/>
          </a:xfrm>
          <a:prstGeom prst="rect">
            <a:avLst/>
          </a:prstGeom>
          <a:blipFill rotWithShape="0">
            <a:blip r:embed="rId2"/>
            <a:stretch>
              <a:fillRect t="-2559" r="-719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1048790" name="Прямоугольник 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347864" y="4830280"/>
            <a:ext cx="2516330" cy="595932"/>
          </a:xfrm>
          <a:prstGeom prst="rect">
            <a:avLst/>
          </a:prstGeom>
          <a:blipFill rotWithShape="0">
            <a:blip r:embed="rId3"/>
            <a:stretch>
              <a:fillRect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1" name="Заголовок 2"/>
          <p:cNvSpPr>
            <a:spLocks noGrp="1"/>
          </p:cNvSpPr>
          <p:nvPr>
            <p:ph type="title"/>
          </p:nvPr>
        </p:nvSpPr>
        <p:spPr>
          <a:xfrm>
            <a:off x="594360" y="102875"/>
            <a:ext cx="10873740" cy="1680205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 smtClean="0"/>
              <a:t>Задачи проекта:</a:t>
            </a:r>
            <a:endParaRPr lang="ru-RU" dirty="0"/>
          </a:p>
        </p:txBody>
      </p:sp>
      <p:sp>
        <p:nvSpPr>
          <p:cNvPr id="1048602" name="Текст 6"/>
          <p:cNvSpPr>
            <a:spLocks noGrp="1"/>
          </p:cNvSpPr>
          <p:nvPr>
            <p:ph sz="quarter" idx="13"/>
          </p:nvPr>
        </p:nvSpPr>
        <p:spPr>
          <a:xfrm>
            <a:off x="1889185" y="2281238"/>
            <a:ext cx="9578915" cy="3700462"/>
          </a:xfrm>
        </p:spPr>
        <p:txBody>
          <a:bodyPr rtlCol="0">
            <a:normAutofit lnSpcReduction="10000"/>
          </a:bodyPr>
          <a:lstStyle>
            <a:defPPr>
              <a:defRPr lang="ru-RU"/>
            </a:defPPr>
          </a:lstStyle>
          <a:p>
            <a:pPr marL="0" indent="0">
              <a:buNone/>
            </a:pPr>
            <a:r>
              <a:rPr lang="ru-RU" sz="22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1.Конструирование траектории профессионального самоопределения учащихся 6-9 классов.</a:t>
            </a:r>
          </a:p>
          <a:p>
            <a:pPr marL="0" indent="0">
              <a:buNone/>
            </a:pPr>
            <a:r>
              <a:rPr lang="ru-RU" sz="22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2.Развитие системы методического сопровождения деятельности ОО в рамках работы по теме проекта.</a:t>
            </a:r>
          </a:p>
          <a:p>
            <a:pPr marL="0" indent="0">
              <a:buNone/>
            </a:pPr>
            <a:r>
              <a:rPr lang="ru-RU" sz="22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Формирование единой информационной среды для развития и масштабирования инновационной, проектной, социально-преобразующей деятельности, направленной на профессиональное самоопределение личности.</a:t>
            </a:r>
          </a:p>
          <a:p>
            <a:pPr marL="0" indent="0">
              <a:buNone/>
            </a:pPr>
            <a:r>
              <a:rPr lang="ru-RU" sz="22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4.Формирование высокой оценки значимости профессионального самоопределения личности у школьников. </a:t>
            </a:r>
          </a:p>
          <a:p>
            <a:pPr rtl="0"/>
            <a:endParaRPr lang="ru-RU" dirty="0">
              <a:solidFill>
                <a:schemeClr val="bg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0"/>
            <a:endParaRPr lang="ru-RU" dirty="0">
              <a:solidFill>
                <a:schemeClr val="bg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0" name="Группа 18"/>
          <p:cNvGrpSpPr/>
          <p:nvPr/>
        </p:nvGrpSpPr>
        <p:grpSpPr bwMode="auto">
          <a:xfrm rot="16200000" flipV="1">
            <a:off x="0" y="3900132"/>
            <a:ext cx="2959226" cy="2959226"/>
            <a:chOff x="0" y="12289"/>
            <a:chExt cx="3550" cy="3551"/>
          </a:xfrm>
        </p:grpSpPr>
        <p:sp>
          <p:nvSpPr>
            <p:cNvPr id="1048603" name="Полилиния 19"/>
            <p:cNvSpPr/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048604" name="Полилиния 20"/>
            <p:cNvSpPr/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048605" name="Полилиния 21"/>
            <p:cNvSpPr/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1" name="TextBox 2"/>
          <p:cNvSpPr txBox="1"/>
          <p:nvPr/>
        </p:nvSpPr>
        <p:spPr>
          <a:xfrm>
            <a:off x="956308" y="938588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Площадь обоев в рулоне</a:t>
            </a:r>
            <a:endParaRPr lang="ru-RU" sz="3200" b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48792" name="TextBox 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14061" y="2243094"/>
            <a:ext cx="5251053" cy="595932"/>
          </a:xfrm>
          <a:prstGeom prst="rect">
            <a:avLst/>
          </a:prstGeom>
          <a:blipFill rotWithShape="0">
            <a:blip r:embed="rId2"/>
            <a:stretch>
              <a:fillRect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1048793" name="Прямоугольник 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514567" y="4423202"/>
            <a:ext cx="2516330" cy="595932"/>
          </a:xfrm>
          <a:prstGeom prst="rect">
            <a:avLst/>
          </a:prstGeom>
          <a:blipFill rotWithShape="0">
            <a:blip r:embed="rId3"/>
            <a:stretch>
              <a:fillRect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1048794" name="TextBox 5"/>
          <p:cNvSpPr txBox="1"/>
          <p:nvPr/>
        </p:nvSpPr>
        <p:spPr>
          <a:xfrm>
            <a:off x="956308" y="3611246"/>
            <a:ext cx="7632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Площадь стен в комнате </a:t>
            </a:r>
            <a:endParaRPr lang="ru-RU" sz="2800" b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5" name="TextBox 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62816" y="861048"/>
            <a:ext cx="9460988" cy="1639551"/>
          </a:xfrm>
          <a:prstGeom prst="rect">
            <a:avLst/>
          </a:prstGeom>
          <a:blipFill rotWithShape="0">
            <a:blip r:embed="rId2"/>
            <a:stretch>
              <a:fillRect l="-966" t="-3346" r="-64" b="-7807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grpSp>
        <p:nvGrpSpPr>
          <p:cNvPr id="215" name="Группа 3"/>
          <p:cNvGrpSpPr/>
          <p:nvPr/>
        </p:nvGrpSpPr>
        <p:grpSpPr>
          <a:xfrm>
            <a:off x="2186381" y="2805264"/>
            <a:ext cx="6355012" cy="2582122"/>
            <a:chOff x="1763687" y="3573016"/>
            <a:chExt cx="5693502" cy="2086084"/>
          </a:xfrm>
        </p:grpSpPr>
        <p:sp>
          <p:nvSpPr>
            <p:cNvPr id="1048796" name="Прямоугольник 11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2555776" y="3573016"/>
              <a:ext cx="2952328" cy="1512168"/>
            </a:xfrm>
            <a:prstGeom prst="rect">
              <a:avLst/>
            </a:prstGeom>
            <a:blipFill rotWithShape="1">
              <a:blip r:embed="rId3"/>
              <a:stretch>
                <a:fillRect/>
              </a:stretch>
            </a:blipFill>
          </p:spPr>
          <p:txBody>
            <a:bodyPr/>
            <a:lstStyle/>
            <a:p>
              <a:r>
                <a:rPr lang="ru-RU">
                  <a:noFill/>
                </a:rPr>
                <a:t> </a:t>
              </a:r>
            </a:p>
          </p:txBody>
        </p:sp>
        <p:sp>
          <p:nvSpPr>
            <p:cNvPr id="1048797" name="Прямоугольник 5"/>
            <p:cNvSpPr/>
            <p:nvPr/>
          </p:nvSpPr>
          <p:spPr>
            <a:xfrm>
              <a:off x="5508104" y="3573016"/>
              <a:ext cx="1368152" cy="9361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48798" name="TextBox 13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5958270" y="3856402"/>
              <a:ext cx="467820" cy="369332"/>
            </a:xfrm>
            <a:prstGeom prst="rect">
              <a:avLst/>
            </a:prstGeom>
            <a:blipFill rotWithShape="1">
              <a:blip r:embed="rId4"/>
              <a:stretch>
                <a:fillRect b="-1667"/>
              </a:stretch>
            </a:blipFill>
          </p:spPr>
          <p:txBody>
            <a:bodyPr/>
            <a:lstStyle/>
            <a:p>
              <a:r>
                <a:rPr lang="ru-RU">
                  <a:noFill/>
                </a:rPr>
                <a:t> </a:t>
              </a:r>
            </a:p>
          </p:txBody>
        </p:sp>
        <p:sp>
          <p:nvSpPr>
            <p:cNvPr id="1048799" name="TextBox 7"/>
            <p:cNvSpPr txBox="1"/>
            <p:nvPr/>
          </p:nvSpPr>
          <p:spPr>
            <a:xfrm>
              <a:off x="1763687" y="4144434"/>
              <a:ext cx="436917" cy="2893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chemeClr val="bg1">
                      <a:lumMod val="85000"/>
                      <a:lumOff val="15000"/>
                    </a:schemeClr>
                  </a:solidFill>
                </a:rPr>
                <a:t>2,5</a:t>
              </a:r>
              <a:endParaRPr lang="ru-RU" b="1" dirty="0">
                <a:solidFill>
                  <a:schemeClr val="bg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48800" name="TextBox 8"/>
            <p:cNvSpPr txBox="1"/>
            <p:nvPr/>
          </p:nvSpPr>
          <p:spPr>
            <a:xfrm>
              <a:off x="3779912" y="5369760"/>
              <a:ext cx="436917" cy="2893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chemeClr val="bg1">
                      <a:lumMod val="85000"/>
                      <a:lumOff val="15000"/>
                    </a:schemeClr>
                  </a:solidFill>
                </a:rPr>
                <a:t>3,8</a:t>
              </a:r>
              <a:endParaRPr lang="ru-RU" b="1" dirty="0">
                <a:solidFill>
                  <a:schemeClr val="bg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48801" name="TextBox 9"/>
            <p:cNvSpPr txBox="1"/>
            <p:nvPr/>
          </p:nvSpPr>
          <p:spPr>
            <a:xfrm>
              <a:off x="5569307" y="4684494"/>
              <a:ext cx="436917" cy="2893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chemeClr val="bg1">
                      <a:lumMod val="85000"/>
                      <a:lumOff val="15000"/>
                    </a:schemeClr>
                  </a:solidFill>
                </a:rPr>
                <a:t>0,8</a:t>
              </a:r>
              <a:endParaRPr lang="ru-RU" b="1" dirty="0">
                <a:solidFill>
                  <a:schemeClr val="bg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48802" name="TextBox 10"/>
            <p:cNvSpPr txBox="1"/>
            <p:nvPr/>
          </p:nvSpPr>
          <p:spPr>
            <a:xfrm>
              <a:off x="7020272" y="3856402"/>
              <a:ext cx="436917" cy="2893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chemeClr val="bg1">
                      <a:lumMod val="85000"/>
                      <a:lumOff val="15000"/>
                    </a:schemeClr>
                  </a:solidFill>
                </a:rPr>
                <a:t>1,5</a:t>
              </a:r>
              <a:endParaRPr lang="ru-RU" b="1" dirty="0">
                <a:solidFill>
                  <a:schemeClr val="bg1">
                    <a:lumMod val="85000"/>
                    <a:lumOff val="15000"/>
                  </a:schemeClr>
                </a:solidFill>
              </a:endParaRPr>
            </a:p>
          </p:txBody>
        </p:sp>
      </p:grp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3" name="TextBox 2"/>
          <p:cNvSpPr txBox="1"/>
          <p:nvPr/>
        </p:nvSpPr>
        <p:spPr>
          <a:xfrm>
            <a:off x="800031" y="567008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Площадь кухни</a:t>
            </a:r>
          </a:p>
        </p:txBody>
      </p:sp>
      <p:grpSp>
        <p:nvGrpSpPr>
          <p:cNvPr id="217" name="Группа 3"/>
          <p:cNvGrpSpPr/>
          <p:nvPr/>
        </p:nvGrpSpPr>
        <p:grpSpPr>
          <a:xfrm>
            <a:off x="1735528" y="1432372"/>
            <a:ext cx="6105590" cy="2347061"/>
            <a:chOff x="1763687" y="3573016"/>
            <a:chExt cx="5712900" cy="2120280"/>
          </a:xfrm>
        </p:grpSpPr>
        <p:sp>
          <p:nvSpPr>
            <p:cNvPr id="1048804" name="Прямоугольник 11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2555776" y="3573016"/>
              <a:ext cx="2952328" cy="1512168"/>
            </a:xfrm>
            <a:prstGeom prst="rect">
              <a:avLst/>
            </a:prstGeom>
            <a:blipFill rotWithShape="1">
              <a:blip r:embed="rId2"/>
              <a:stretch>
                <a:fillRect/>
              </a:stretch>
            </a:blipFill>
          </p:spPr>
          <p:txBody>
            <a:bodyPr/>
            <a:lstStyle/>
            <a:p>
              <a:r>
                <a:rPr lang="ru-RU">
                  <a:noFill/>
                </a:rPr>
                <a:t> </a:t>
              </a:r>
            </a:p>
          </p:txBody>
        </p:sp>
        <p:sp>
          <p:nvSpPr>
            <p:cNvPr id="1048805" name="Прямоугольник 5"/>
            <p:cNvSpPr/>
            <p:nvPr/>
          </p:nvSpPr>
          <p:spPr>
            <a:xfrm>
              <a:off x="5508104" y="3573016"/>
              <a:ext cx="1368152" cy="9361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bg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48806" name="TextBox 13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5958270" y="3856402"/>
              <a:ext cx="467820" cy="369332"/>
            </a:xfrm>
            <a:prstGeom prst="rect">
              <a:avLst/>
            </a:prstGeom>
            <a:blipFill rotWithShape="1">
              <a:blip r:embed="rId3"/>
              <a:stretch>
                <a:fillRect b="-1667"/>
              </a:stretch>
            </a:blipFill>
          </p:spPr>
          <p:txBody>
            <a:bodyPr/>
            <a:lstStyle/>
            <a:p>
              <a:r>
                <a:rPr lang="ru-RU">
                  <a:noFill/>
                </a:rPr>
                <a:t> </a:t>
              </a:r>
            </a:p>
          </p:txBody>
        </p:sp>
        <p:sp>
          <p:nvSpPr>
            <p:cNvPr id="1048807" name="TextBox 7"/>
            <p:cNvSpPr txBox="1"/>
            <p:nvPr/>
          </p:nvSpPr>
          <p:spPr>
            <a:xfrm>
              <a:off x="1763687" y="4144434"/>
              <a:ext cx="456315" cy="3235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chemeClr val="bg1">
                      <a:lumMod val="85000"/>
                      <a:lumOff val="15000"/>
                    </a:schemeClr>
                  </a:solidFill>
                </a:rPr>
                <a:t>2,5</a:t>
              </a:r>
              <a:endParaRPr lang="ru-RU" b="1" dirty="0">
                <a:solidFill>
                  <a:schemeClr val="bg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48808" name="TextBox 8"/>
            <p:cNvSpPr txBox="1"/>
            <p:nvPr/>
          </p:nvSpPr>
          <p:spPr>
            <a:xfrm>
              <a:off x="3779912" y="5369760"/>
              <a:ext cx="456315" cy="3235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chemeClr val="bg1">
                      <a:lumMod val="85000"/>
                      <a:lumOff val="15000"/>
                    </a:schemeClr>
                  </a:solidFill>
                </a:rPr>
                <a:t>3,8</a:t>
              </a:r>
              <a:endParaRPr lang="ru-RU" b="1" dirty="0">
                <a:solidFill>
                  <a:schemeClr val="bg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48809" name="TextBox 9"/>
            <p:cNvSpPr txBox="1"/>
            <p:nvPr/>
          </p:nvSpPr>
          <p:spPr>
            <a:xfrm>
              <a:off x="5569307" y="4684494"/>
              <a:ext cx="456315" cy="3235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chemeClr val="bg1">
                      <a:lumMod val="85000"/>
                      <a:lumOff val="15000"/>
                    </a:schemeClr>
                  </a:solidFill>
                </a:rPr>
                <a:t>0,8</a:t>
              </a:r>
              <a:endParaRPr lang="ru-RU" b="1" dirty="0">
                <a:solidFill>
                  <a:schemeClr val="bg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48810" name="TextBox 10"/>
            <p:cNvSpPr txBox="1"/>
            <p:nvPr/>
          </p:nvSpPr>
          <p:spPr>
            <a:xfrm>
              <a:off x="7020272" y="3856402"/>
              <a:ext cx="456315" cy="3235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chemeClr val="bg1">
                      <a:lumMod val="85000"/>
                      <a:lumOff val="15000"/>
                    </a:schemeClr>
                  </a:solidFill>
                </a:rPr>
                <a:t>1,5</a:t>
              </a:r>
              <a:endParaRPr lang="ru-RU" b="1" dirty="0">
                <a:solidFill>
                  <a:schemeClr val="bg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048811" name="Прямоугольник 11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76054" y="3915904"/>
            <a:ext cx="8080802" cy="595932"/>
          </a:xfrm>
          <a:prstGeom prst="rect">
            <a:avLst/>
          </a:prstGeom>
          <a:blipFill rotWithShape="0">
            <a:blip r:embed="rId4"/>
            <a:stretch>
              <a:fillRect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1048812" name="Прямоугольник 12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66970" y="4869160"/>
            <a:ext cx="4898970" cy="584775"/>
          </a:xfrm>
          <a:prstGeom prst="rect">
            <a:avLst/>
          </a:prstGeom>
          <a:blipFill rotWithShape="0">
            <a:blip r:embed="rId5"/>
            <a:stretch>
              <a:fillRect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3" name="Заголовок 1"/>
          <p:cNvSpPr txBox="1"/>
          <p:nvPr/>
        </p:nvSpPr>
        <p:spPr>
          <a:xfrm>
            <a:off x="241540" y="1546211"/>
            <a:ext cx="10049774" cy="14945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ru-RU"/>
            </a:defPPr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ru-RU" sz="5400" b="1" i="0" kern="1200" spc="10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 lang="ru-RU">
                <a:solidFill>
                  <a:schemeClr val="tx2"/>
                </a:solidFill>
              </a:defRPr>
            </a:lvl2pPr>
            <a:lvl3pPr eaLnBrk="1" hangingPunct="1">
              <a:defRPr lang="ru-RU">
                <a:solidFill>
                  <a:schemeClr val="tx2"/>
                </a:solidFill>
              </a:defRPr>
            </a:lvl3pPr>
            <a:lvl4pPr eaLnBrk="1" hangingPunct="1">
              <a:defRPr lang="ru-RU">
                <a:solidFill>
                  <a:schemeClr val="tx2"/>
                </a:solidFill>
              </a:defRPr>
            </a:lvl4pPr>
            <a:lvl5pPr eaLnBrk="1" hangingPunct="1">
              <a:defRPr lang="ru-RU">
                <a:solidFill>
                  <a:schemeClr val="tx2"/>
                </a:solidFill>
              </a:defRPr>
            </a:lvl5pPr>
            <a:lvl6pPr eaLnBrk="1" hangingPunct="1">
              <a:defRPr lang="ru-RU">
                <a:solidFill>
                  <a:schemeClr val="tx2"/>
                </a:solidFill>
              </a:defRPr>
            </a:lvl6pPr>
            <a:lvl7pPr eaLnBrk="1" hangingPunct="1">
              <a:defRPr lang="ru-RU">
                <a:solidFill>
                  <a:schemeClr val="tx2"/>
                </a:solidFill>
              </a:defRPr>
            </a:lvl7pPr>
            <a:lvl8pPr eaLnBrk="1" hangingPunct="1">
              <a:defRPr lang="ru-RU">
                <a:solidFill>
                  <a:schemeClr val="tx2"/>
                </a:solidFill>
              </a:defRPr>
            </a:lvl8pPr>
            <a:lvl9pPr eaLnBrk="1" hangingPunct="1">
              <a:defRPr lang="ru-RU">
                <a:solidFill>
                  <a:schemeClr val="tx2"/>
                </a:solidFill>
              </a:defRPr>
            </a:lvl9pPr>
          </a:lstStyle>
          <a:p>
            <a:pPr algn="ctr">
              <a:lnSpc>
                <a:spcPct val="100000"/>
              </a:lnSpc>
            </a:pPr>
            <a:endParaRPr lang="ru-RU" b="0" spc="-1" dirty="0" smtClean="0">
              <a:solidFill>
                <a:srgbClr val="000000"/>
              </a:solidFill>
              <a:latin typeface="Arial"/>
              <a:ea typeface="DejaVu Sans"/>
            </a:endParaRPr>
          </a:p>
          <a:p>
            <a:pPr algn="ctr">
              <a:lnSpc>
                <a:spcPct val="100000"/>
              </a:lnSpc>
            </a:pPr>
            <a:endParaRPr lang="ru-RU" b="0" spc="-1" dirty="0">
              <a:solidFill>
                <a:srgbClr val="000000"/>
              </a:solidFill>
              <a:latin typeface="Arial"/>
              <a:ea typeface="DejaVu Sans"/>
            </a:endParaRPr>
          </a:p>
          <a:p>
            <a:pPr algn="ctr">
              <a:lnSpc>
                <a:spcPct val="100000"/>
              </a:lnSpc>
            </a:pPr>
            <a:endParaRPr lang="ru-RU" b="0" spc="-1" dirty="0" smtClean="0">
              <a:solidFill>
                <a:srgbClr val="000000"/>
              </a:solidFill>
              <a:latin typeface="Arial"/>
              <a:ea typeface="DejaVu Sans"/>
            </a:endParaRPr>
          </a:p>
          <a:p>
            <a:pPr algn="ctr">
              <a:lnSpc>
                <a:spcPct val="100000"/>
              </a:lnSpc>
            </a:pPr>
            <a:r>
              <a:rPr lang="ru-RU" sz="3600" spc="-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DejaVu Sans"/>
              </a:rPr>
              <a:t>Профориентационная</a:t>
            </a:r>
            <a:r>
              <a:rPr lang="ru-RU" sz="3600" spc="-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DejaVu Sans"/>
              </a:rPr>
              <a:t> работа </a:t>
            </a:r>
            <a:br>
              <a:rPr lang="ru-RU" sz="3600" spc="-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DejaVu Sans"/>
              </a:rPr>
            </a:br>
            <a:r>
              <a:rPr lang="ru-RU" sz="3600" spc="-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DejaVu Sans"/>
              </a:rPr>
              <a:t>на уроках географии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14" name="TextBox 1"/>
          <p:cNvSpPr txBox="1"/>
          <p:nvPr/>
        </p:nvSpPr>
        <p:spPr>
          <a:xfrm>
            <a:off x="5382883" y="4537495"/>
            <a:ext cx="4546120" cy="891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Паршикова Е.А.,</a:t>
            </a:r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учитель географии МОУ СШ №91 Краснооктябрьского района Волгограда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0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714846" cy="10130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Краткое содержание темы 1-го урока</a:t>
            </a:r>
            <a:endParaRPr lang="ru-RU" dirty="0"/>
          </a:p>
        </p:txBody>
      </p:sp>
      <p:pic>
        <p:nvPicPr>
          <p:cNvPr id="2097176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68071" y="1506071"/>
            <a:ext cx="8086164" cy="5065058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Работы учащихся 9 класса на тему: «Мониторинг профессий»</a:t>
            </a:r>
            <a:endParaRPr lang="ru-RU" dirty="0"/>
          </a:p>
        </p:txBody>
      </p:sp>
      <p:pic>
        <p:nvPicPr>
          <p:cNvPr id="2097177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66094" y="2648744"/>
            <a:ext cx="3629025" cy="2743200"/>
          </a:xfrm>
        </p:spPr>
      </p:pic>
      <p:pic>
        <p:nvPicPr>
          <p:cNvPr id="2097178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334893"/>
            <a:ext cx="4875213" cy="3370901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/>
              <a:t>Результаты мониторинга </a:t>
            </a:r>
            <a:endParaRPr lang="ru-RU" sz="4400" dirty="0"/>
          </a:p>
        </p:txBody>
      </p:sp>
      <p:pic>
        <p:nvPicPr>
          <p:cNvPr id="2097179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72313" y="2477922"/>
            <a:ext cx="5444200" cy="3084843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9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Специальности (профессии) </a:t>
            </a:r>
            <a:br>
              <a:rPr lang="ru-RU" dirty="0" smtClean="0"/>
            </a:br>
            <a:r>
              <a:rPr lang="ru-RU" dirty="0" smtClean="0"/>
              <a:t>в различных отраслях промышленности</a:t>
            </a:r>
            <a:endParaRPr lang="ru-RU" dirty="0"/>
          </a:p>
        </p:txBody>
      </p:sp>
      <p:pic>
        <p:nvPicPr>
          <p:cNvPr id="2097180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5742" y="1999130"/>
            <a:ext cx="9923930" cy="4141694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Игра «</a:t>
            </a:r>
            <a:r>
              <a:rPr lang="ru-RU" smtClean="0"/>
              <a:t>мой выбор»</a:t>
            </a:r>
            <a:endParaRPr lang="ru-RU"/>
          </a:p>
        </p:txBody>
      </p:sp>
      <p:pic>
        <p:nvPicPr>
          <p:cNvPr id="2097181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58471" y="1675747"/>
            <a:ext cx="5695170" cy="4518865"/>
          </a:xfr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1" name="Заголовок 1"/>
          <p:cNvSpPr>
            <a:spLocks noGrp="1"/>
          </p:cNvSpPr>
          <p:nvPr>
            <p:ph type="ctrTitle"/>
          </p:nvPr>
        </p:nvSpPr>
        <p:spPr>
          <a:xfrm>
            <a:off x="2932981" y="420105"/>
            <a:ext cx="8604530" cy="3291840"/>
          </a:xfrm>
        </p:spPr>
        <p:txBody>
          <a:bodyPr rtlCol="0"/>
          <a:lstStyle>
            <a:defPPr>
              <a:defRPr lang="ru-RU"/>
            </a:defPPr>
          </a:lstStyle>
          <a:p>
            <a:pPr algn="ctr">
              <a:lnSpc>
                <a:spcPct val="100000"/>
              </a:lnSpc>
            </a:pP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4000" dirty="0"/>
              <a:t>Взаимосвязь развития личности обучающегося и реализации </a:t>
            </a:r>
            <a:r>
              <a:rPr lang="ru-RU" sz="4000" dirty="0" err="1"/>
              <a:t>профориетационного</a:t>
            </a:r>
            <a:r>
              <a:rPr lang="ru-RU" sz="4000" dirty="0"/>
              <a:t> минимума при организации дополнительного образования</a:t>
            </a:r>
            <a:endParaRPr lang="ru-RU" sz="3600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32" name="TextBox 2"/>
          <p:cNvSpPr txBox="1"/>
          <p:nvPr/>
        </p:nvSpPr>
        <p:spPr>
          <a:xfrm>
            <a:off x="5210354" y="4088921"/>
            <a:ext cx="6668219" cy="1958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chemeClr val="bg1">
                    <a:lumMod val="85000"/>
                    <a:lumOff val="15000"/>
                  </a:schemeClr>
                </a:solidFill>
              </a:rPr>
              <a:t>Каштанова М.В.</a:t>
            </a:r>
            <a:r>
              <a:rPr lang="ru-RU" b="1" dirty="0">
                <a:solidFill>
                  <a:schemeClr val="bg1">
                    <a:lumMod val="85000"/>
                    <a:lumOff val="15000"/>
                  </a:schemeClr>
                </a:solidFill>
              </a:rPr>
              <a:t>, учитель истории и обществознания МОУ СШ №91 Краснооктябрьского района Волгограда, советник директора по воспитательной МОУ СШ №91 Краснооктябрьского района </a:t>
            </a:r>
            <a:r>
              <a:rPr lang="ru-RU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Волгограда,</a:t>
            </a:r>
            <a:endParaRPr lang="ru-RU" b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  <a:p>
            <a:endParaRPr lang="ru-RU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ru-RU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Романов </a:t>
            </a:r>
            <a:r>
              <a:rPr lang="ru-RU" b="1" i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С.В., </a:t>
            </a:r>
            <a:r>
              <a:rPr lang="ru-RU" b="1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к.п.н</a:t>
            </a:r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., доцент кафедры педагогики ВГСПУ, научный руководитель проекта.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1" name="Заголовок 1"/>
          <p:cNvSpPr>
            <a:spLocks noGrp="1"/>
          </p:cNvSpPr>
          <p:nvPr>
            <p:ph type="title"/>
          </p:nvPr>
        </p:nvSpPr>
        <p:spPr>
          <a:xfrm>
            <a:off x="594360" y="278129"/>
            <a:ext cx="9778365" cy="1494596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 smtClean="0"/>
              <a:t>Актуальность проекта</a:t>
            </a:r>
            <a:endParaRPr lang="ru-RU" dirty="0"/>
          </a:p>
        </p:txBody>
      </p:sp>
      <p:sp>
        <p:nvSpPr>
          <p:cNvPr id="1048622" name="Объект 2"/>
          <p:cNvSpPr>
            <a:spLocks noGrp="1"/>
          </p:cNvSpPr>
          <p:nvPr>
            <p:ph sz="quarter" idx="15"/>
          </p:nvPr>
        </p:nvSpPr>
        <p:spPr>
          <a:xfrm>
            <a:off x="594360" y="2676525"/>
            <a:ext cx="9489919" cy="3597470"/>
          </a:xfrm>
        </p:spPr>
        <p:txBody>
          <a:bodyPr rtlCol="0"/>
          <a:lstStyle>
            <a:defPPr>
              <a:defRPr lang="ru-RU"/>
            </a:defPPr>
          </a:lstStyle>
          <a:p>
            <a:r>
              <a:rPr lang="ru-RU" sz="32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Роль профессионального самоопределения </a:t>
            </a:r>
            <a:r>
              <a:rPr lang="ru-RU" sz="32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школьников достаточно велика, поскольку современный мир стремительно развивается, а рынок труда становится все более конкурентным. </a:t>
            </a:r>
          </a:p>
          <a:p>
            <a:r>
              <a:rPr lang="ru-RU" sz="32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6" name="Заголовок 1"/>
          <p:cNvSpPr>
            <a:spLocks noGrp="1"/>
          </p:cNvSpPr>
          <p:nvPr>
            <p:ph type="ctrTitle"/>
          </p:nvPr>
        </p:nvSpPr>
        <p:spPr>
          <a:xfrm>
            <a:off x="1190445" y="2145542"/>
            <a:ext cx="8496868" cy="211296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i="1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«Взаимосвязь развития личности обучающегося и реализация </a:t>
            </a:r>
            <a:r>
              <a:rPr lang="ru-RU" sz="2400" i="1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профориентационного</a:t>
            </a:r>
            <a:r>
              <a:rPr lang="ru-RU" sz="2400" i="1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 минимума при организации дополнительного образования через использование потенциала социальных партнеров и </a:t>
            </a:r>
            <a:r>
              <a:rPr lang="ru-RU" sz="2400" i="1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волонтерства</a:t>
            </a:r>
            <a:r>
              <a:rPr lang="ru-RU" sz="2400" i="1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»</a:t>
            </a:r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/>
            </a:r>
            <a:b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</a:br>
            <a:r>
              <a:rPr lang="ru-RU" sz="1800" dirty="0">
                <a:solidFill>
                  <a:schemeClr val="bg1">
                    <a:lumMod val="95000"/>
                    <a:lumOff val="5000"/>
                  </a:schemeClr>
                </a:solidFill>
                <a:ea typeface="Times New Roman"/>
                <a:cs typeface="Times New Roman"/>
              </a:rPr>
              <a:t/>
            </a:r>
            <a:br>
              <a:rPr lang="ru-RU" sz="1800" dirty="0">
                <a:solidFill>
                  <a:schemeClr val="bg1">
                    <a:lumMod val="95000"/>
                    <a:lumOff val="5000"/>
                  </a:schemeClr>
                </a:solidFill>
                <a:ea typeface="Times New Roman"/>
                <a:cs typeface="Times New Roman"/>
              </a:rPr>
            </a:br>
            <a:endParaRPr lang="ru-RU" sz="1800" dirty="0">
              <a:solidFill>
                <a:schemeClr val="bg1">
                  <a:lumMod val="95000"/>
                  <a:lumOff val="5000"/>
                </a:schemeClr>
              </a:solidFill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2" name="Рисунок 3" descr="4bd02c8b0435e6740b04637ac581f3a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0272" y="-123687"/>
            <a:ext cx="2000240" cy="2000240"/>
          </a:xfrm>
          <a:prstGeom prst="rect">
            <a:avLst/>
          </a:prstGeom>
        </p:spPr>
      </p:pic>
      <p:sp>
        <p:nvSpPr>
          <p:cNvPr id="1048837" name="Заголовок 1"/>
          <p:cNvSpPr>
            <a:spLocks noGrp="1"/>
          </p:cNvSpPr>
          <p:nvPr>
            <p:ph type="title"/>
          </p:nvPr>
        </p:nvSpPr>
        <p:spPr>
          <a:xfrm>
            <a:off x="1524000" y="357166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Century Gothic" pitchFamily="34" charset="0"/>
              </a:rPr>
              <a:t>           ВАЖНО</a:t>
            </a:r>
            <a:endParaRPr lang="ru-RU" dirty="0">
              <a:latin typeface="Century Gothic" pitchFamily="34" charset="0"/>
            </a:endParaRPr>
          </a:p>
        </p:txBody>
      </p:sp>
      <p:sp>
        <p:nvSpPr>
          <p:cNvPr id="1048838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Century Gothic" pitchFamily="34" charset="0"/>
              </a:rPr>
              <a:t>Дополнительное образование - это вид образования, который направлен на всестороннее удовлетворение образовательных потребностей человека в интеллектуальном, духовно-нравственном, физическом или профессиональном совершенствовании. </a:t>
            </a:r>
          </a:p>
          <a:p>
            <a:r>
              <a:rPr lang="ru-RU" sz="2400" dirty="0">
                <a:latin typeface="Century Gothic" pitchFamily="34" charset="0"/>
              </a:rPr>
              <a:t>Эффективно решить задачи и реализовать </a:t>
            </a:r>
            <a:r>
              <a:rPr lang="ru-RU" sz="2400" dirty="0" err="1">
                <a:latin typeface="Century Gothic" pitchFamily="34" charset="0"/>
              </a:rPr>
              <a:t>профориентационный</a:t>
            </a:r>
            <a:r>
              <a:rPr lang="ru-RU" sz="2400" dirty="0">
                <a:latin typeface="Century Gothic" pitchFamily="34" charset="0"/>
              </a:rPr>
              <a:t> потенциал помогает дополнительное образование.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3" name="Рисунок 15" descr="14920-NPZFIK-3800x3799_c.jpg"/>
          <p:cNvPicPr>
            <a:picLocks noChangeAspect="1"/>
          </p:cNvPicPr>
          <p:nvPr/>
        </p:nvPicPr>
        <p:blipFill>
          <a:blip r:embed="rId2" cstate="print">
            <a:lum bright="-20000" contrast="-52000"/>
          </a:blip>
          <a:stretch>
            <a:fillRect/>
          </a:stretch>
        </p:blipFill>
        <p:spPr>
          <a:xfrm>
            <a:off x="1524000" y="1"/>
            <a:ext cx="9144000" cy="68580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48839" name="Прямоугольник 3"/>
          <p:cNvSpPr/>
          <p:nvPr/>
        </p:nvSpPr>
        <p:spPr>
          <a:xfrm>
            <a:off x="3952860" y="3071810"/>
            <a:ext cx="4143404" cy="78581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8840" name="TextBox 4"/>
          <p:cNvSpPr txBox="1"/>
          <p:nvPr/>
        </p:nvSpPr>
        <p:spPr>
          <a:xfrm>
            <a:off x="4024298" y="3143249"/>
            <a:ext cx="4214842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Century Gothic" pitchFamily="34" charset="0"/>
              </a:rPr>
              <a:t> </a:t>
            </a:r>
            <a:r>
              <a:rPr lang="ru-RU" sz="1600" b="1" dirty="0">
                <a:latin typeface="Century Gothic" pitchFamily="34" charset="0"/>
              </a:rPr>
              <a:t>НАПРАВЛЕНИЕ ДЕЯТЕЛЬНОСТИ</a:t>
            </a:r>
          </a:p>
          <a:p>
            <a:pPr algn="ctr"/>
            <a:r>
              <a:rPr lang="ru-RU" sz="1600" dirty="0">
                <a:latin typeface="Century Gothic" pitchFamily="34" charset="0"/>
              </a:rPr>
              <a:t>(в рамках доп.образования)</a:t>
            </a:r>
          </a:p>
        </p:txBody>
      </p:sp>
      <p:sp>
        <p:nvSpPr>
          <p:cNvPr id="1048841" name="Овал 7"/>
          <p:cNvSpPr/>
          <p:nvPr/>
        </p:nvSpPr>
        <p:spPr>
          <a:xfrm>
            <a:off x="1666844" y="1643050"/>
            <a:ext cx="2286016" cy="1143008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48842" name="TextBox 8"/>
          <p:cNvSpPr txBox="1"/>
          <p:nvPr/>
        </p:nvSpPr>
        <p:spPr>
          <a:xfrm>
            <a:off x="1881158" y="1928803"/>
            <a:ext cx="1785950" cy="447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Century Gothic" pitchFamily="34" charset="0"/>
              </a:rPr>
              <a:t>Взаимодействие с </a:t>
            </a:r>
            <a:r>
              <a:rPr lang="ru-RU" sz="1200" b="1" dirty="0">
                <a:latin typeface="Century Gothic" pitchFamily="34" charset="0"/>
              </a:rPr>
              <a:t>«Движением первых»</a:t>
            </a:r>
          </a:p>
        </p:txBody>
      </p:sp>
      <p:sp>
        <p:nvSpPr>
          <p:cNvPr id="1048843" name="Овал 14"/>
          <p:cNvSpPr/>
          <p:nvPr/>
        </p:nvSpPr>
        <p:spPr>
          <a:xfrm>
            <a:off x="8382016" y="2857496"/>
            <a:ext cx="2143140" cy="1143008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Century Gothic" pitchFamily="34" charset="0"/>
              </a:rPr>
              <a:t>Взаимодействие со </a:t>
            </a:r>
            <a:r>
              <a:rPr lang="ru-RU" sz="1200" b="1" dirty="0">
                <a:solidFill>
                  <a:schemeClr val="tx1"/>
                </a:solidFill>
                <a:latin typeface="Century Gothic" pitchFamily="34" charset="0"/>
              </a:rPr>
              <a:t>студенчеством  </a:t>
            </a:r>
          </a:p>
        </p:txBody>
      </p:sp>
      <p:sp>
        <p:nvSpPr>
          <p:cNvPr id="1048844" name="Овал 19"/>
          <p:cNvSpPr/>
          <p:nvPr/>
        </p:nvSpPr>
        <p:spPr>
          <a:xfrm>
            <a:off x="1881158" y="4143380"/>
            <a:ext cx="2428892" cy="1214446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Century Gothic" pitchFamily="34" charset="0"/>
              </a:rPr>
              <a:t>Развитие </a:t>
            </a:r>
            <a:r>
              <a:rPr lang="ru-RU" sz="1200" dirty="0" err="1">
                <a:solidFill>
                  <a:schemeClr val="tx1"/>
                </a:solidFill>
                <a:latin typeface="Century Gothic" pitchFamily="34" charset="0"/>
              </a:rPr>
              <a:t>медиа</a:t>
            </a:r>
            <a:r>
              <a:rPr lang="ru-RU" sz="1200" dirty="0">
                <a:solidFill>
                  <a:schemeClr val="tx1"/>
                </a:solidFill>
                <a:latin typeface="Century Gothic" pitchFamily="34" charset="0"/>
              </a:rPr>
              <a:t>, через </a:t>
            </a:r>
            <a:r>
              <a:rPr lang="ru-RU" sz="1200" b="1" dirty="0">
                <a:solidFill>
                  <a:schemeClr val="tx1"/>
                </a:solidFill>
                <a:latin typeface="Century Gothic" pitchFamily="34" charset="0"/>
              </a:rPr>
              <a:t>интервьюирование </a:t>
            </a:r>
          </a:p>
        </p:txBody>
      </p:sp>
      <p:cxnSp>
        <p:nvCxnSpPr>
          <p:cNvPr id="3145735" name="Прямая со стрелкой 31"/>
          <p:cNvCxnSpPr>
            <a:cxnSpLocks/>
          </p:cNvCxnSpPr>
          <p:nvPr/>
        </p:nvCxnSpPr>
        <p:spPr>
          <a:xfrm rot="16200000" flipH="1">
            <a:off x="3667108" y="2357430"/>
            <a:ext cx="714380" cy="571504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6" name="Прямая со стрелкой 34"/>
          <p:cNvCxnSpPr>
            <a:cxnSpLocks/>
          </p:cNvCxnSpPr>
          <p:nvPr/>
        </p:nvCxnSpPr>
        <p:spPr>
          <a:xfrm rot="5400000">
            <a:off x="8096264" y="3071810"/>
            <a:ext cx="571504" cy="571504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845" name="Овал 38"/>
          <p:cNvSpPr/>
          <p:nvPr/>
        </p:nvSpPr>
        <p:spPr>
          <a:xfrm>
            <a:off x="4952992" y="5000636"/>
            <a:ext cx="2428892" cy="1214446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Century Gothic" pitchFamily="34" charset="0"/>
              </a:rPr>
              <a:t>Экскурсии</a:t>
            </a:r>
            <a:r>
              <a:rPr lang="ru-RU" sz="1200" dirty="0">
                <a:solidFill>
                  <a:schemeClr val="tx1"/>
                </a:solidFill>
                <a:latin typeface="Century Gothic" pitchFamily="34" charset="0"/>
              </a:rPr>
              <a:t> на предприятия </a:t>
            </a:r>
            <a:endParaRPr lang="ru-RU" sz="1200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  <p:cxnSp>
        <p:nvCxnSpPr>
          <p:cNvPr id="3145737" name="Прямая со стрелкой 44"/>
          <p:cNvCxnSpPr>
            <a:cxnSpLocks/>
            <a:stCxn id="1048844" idx="7"/>
          </p:cNvCxnSpPr>
          <p:nvPr/>
        </p:nvCxnSpPr>
        <p:spPr>
          <a:xfrm rot="5400000" flipH="1" flipV="1">
            <a:off x="3936117" y="3875861"/>
            <a:ext cx="463603" cy="42714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8" name="Прямая со стрелкой 55"/>
          <p:cNvCxnSpPr>
            <a:cxnSpLocks/>
          </p:cNvCxnSpPr>
          <p:nvPr/>
        </p:nvCxnSpPr>
        <p:spPr>
          <a:xfrm rot="5400000" flipH="1" flipV="1">
            <a:off x="5453852" y="4499776"/>
            <a:ext cx="1285884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846" name="Овал 16"/>
          <p:cNvSpPr/>
          <p:nvPr/>
        </p:nvSpPr>
        <p:spPr>
          <a:xfrm>
            <a:off x="4952992" y="1000108"/>
            <a:ext cx="2143140" cy="1143008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Century Gothic" pitchFamily="34" charset="0"/>
              </a:rPr>
              <a:t>РСО</a:t>
            </a:r>
          </a:p>
        </p:txBody>
      </p:sp>
      <p:cxnSp>
        <p:nvCxnSpPr>
          <p:cNvPr id="3145739" name="Прямая со стрелкой 17"/>
          <p:cNvCxnSpPr>
            <a:cxnSpLocks/>
          </p:cNvCxnSpPr>
          <p:nvPr/>
        </p:nvCxnSpPr>
        <p:spPr>
          <a:xfrm rot="16200000" flipH="1">
            <a:off x="5525290" y="2499512"/>
            <a:ext cx="1143008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4" name="Рисунок 6" descr="VEima7-Frj3d69TRDYbfzniQmPwSqZICPsDtWyiGJB0D6Q1K7hH0sXlfVLJ3JLSfQ_g27qhR2Z17ZdyNd0NfQ6y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31930" y="0"/>
            <a:ext cx="1436071" cy="1928826"/>
          </a:xfrm>
          <a:prstGeom prst="rect">
            <a:avLst/>
          </a:prstGeom>
        </p:spPr>
      </p:pic>
      <p:sp>
        <p:nvSpPr>
          <p:cNvPr id="1048847" name="Содержимое 4"/>
          <p:cNvSpPr>
            <a:spLocks noGrp="1"/>
          </p:cNvSpPr>
          <p:nvPr>
            <p:ph sz="half" idx="1"/>
          </p:nvPr>
        </p:nvSpPr>
        <p:spPr>
          <a:xfrm>
            <a:off x="1666844" y="142852"/>
            <a:ext cx="7572428" cy="1857388"/>
          </a:xfrm>
        </p:spPr>
        <p:txBody>
          <a:bodyPr>
            <a:normAutofit fontScale="84615" lnSpcReduction="10000"/>
          </a:bodyPr>
          <a:lstStyle/>
          <a:p>
            <a:pPr>
              <a:buNone/>
            </a:pPr>
            <a:r>
              <a:rPr lang="ru-RU" sz="2600" b="1" i="1" dirty="0">
                <a:latin typeface="Century Gothic" pitchFamily="34" charset="0"/>
              </a:rPr>
              <a:t>      «Движение первых»</a:t>
            </a:r>
            <a:r>
              <a:rPr lang="ru-RU" sz="2600" i="1" dirty="0">
                <a:latin typeface="Century Gothic" pitchFamily="34" charset="0"/>
              </a:rPr>
              <a:t> - общероссийское общественно-государственное движение, созданное для воспитания, организации досуга подростков, и формирования мировоззрения «на основе традиционных российских духовных и нравственных ценностей».</a:t>
            </a:r>
            <a:endParaRPr lang="ru-RU" sz="2600" dirty="0">
              <a:latin typeface="Century Gothic" pitchFamily="34" charset="0"/>
            </a:endParaRPr>
          </a:p>
          <a:p>
            <a:endParaRPr lang="ru-RU" dirty="0">
              <a:latin typeface="Century Gothic" pitchFamily="34" charset="0"/>
            </a:endParaRPr>
          </a:p>
        </p:txBody>
      </p:sp>
      <p:pic>
        <p:nvPicPr>
          <p:cNvPr id="2097185" name="Рисунок 7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2071678"/>
            <a:ext cx="9144000" cy="4590540"/>
          </a:xfrm>
          <a:prstGeom prst="rect">
            <a:avLst/>
          </a:prstGeom>
        </p:spPr>
      </p:pic>
      <p:sp>
        <p:nvSpPr>
          <p:cNvPr id="1048848" name="Прямоугольник 8"/>
          <p:cNvSpPr/>
          <p:nvPr/>
        </p:nvSpPr>
        <p:spPr>
          <a:xfrm>
            <a:off x="7810512" y="3143248"/>
            <a:ext cx="2857488" cy="642942"/>
          </a:xfrm>
          <a:prstGeom prst="rect">
            <a:avLst/>
          </a:prstGeom>
          <a:noFill/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6" name="Рисунок 1" descr="VEima7-Frj3d69TRDYbfzniQmPwSqZICPsDtWyiGJB0D6Q1K7hH0sXlfVLJ3JLSfQ_g27qhR2Z17ZdyNd0NfQ6y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31930" y="0"/>
            <a:ext cx="1436071" cy="1928826"/>
          </a:xfrm>
          <a:prstGeom prst="rect">
            <a:avLst/>
          </a:prstGeom>
        </p:spPr>
      </p:pic>
      <p:pic>
        <p:nvPicPr>
          <p:cNvPr id="2097187" name="Рисунок 2" descr="Без имени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44" y="142853"/>
            <a:ext cx="6487042" cy="55057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48849" name="Прямоугольник 3"/>
          <p:cNvSpPr/>
          <p:nvPr/>
        </p:nvSpPr>
        <p:spPr>
          <a:xfrm>
            <a:off x="5310182" y="5857892"/>
            <a:ext cx="5214974" cy="857256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Century Gothic" pitchFamily="34" charset="0"/>
              </a:rPr>
              <a:t>НАПРАВЛЕНИЕ</a:t>
            </a:r>
            <a:br>
              <a:rPr lang="ru-RU" dirty="0">
                <a:solidFill>
                  <a:schemeClr val="tx1"/>
                </a:solidFill>
                <a:latin typeface="Century Gothic" pitchFamily="34" charset="0"/>
              </a:rPr>
            </a:br>
            <a:r>
              <a:rPr lang="ru-RU" dirty="0">
                <a:solidFill>
                  <a:schemeClr val="tx1"/>
                </a:solidFill>
                <a:latin typeface="Century Gothic" pitchFamily="34" charset="0"/>
              </a:rPr>
              <a:t>Труд, профессия и свое дело </a:t>
            </a:r>
            <a:br>
              <a:rPr lang="ru-RU" dirty="0">
                <a:solidFill>
                  <a:schemeClr val="tx1"/>
                </a:solidFill>
                <a:latin typeface="Century Gothic" pitchFamily="34" charset="0"/>
              </a:rPr>
            </a:br>
            <a:r>
              <a:rPr lang="ru-RU" dirty="0">
                <a:solidFill>
                  <a:schemeClr val="tx1"/>
                </a:solidFill>
                <a:latin typeface="Century Gothic" pitchFamily="34" charset="0"/>
              </a:rPr>
              <a:t>«Найди призвание!»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8" name="IMG_8136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0" y="1768042"/>
            <a:ext cx="9144000" cy="5089958"/>
          </a:xfrm>
          <a:prstGeom prst="rect">
            <a:avLst/>
          </a:prstGeom>
        </p:spPr>
      </p:pic>
      <p:sp>
        <p:nvSpPr>
          <p:cNvPr id="1048850" name="Прямоугольник 4"/>
          <p:cNvSpPr/>
          <p:nvPr/>
        </p:nvSpPr>
        <p:spPr>
          <a:xfrm>
            <a:off x="1666844" y="214290"/>
            <a:ext cx="7643866" cy="142876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Century Gothic" pitchFamily="34" charset="0"/>
              </a:rPr>
              <a:t>Учащиеся 7-х классов посетили компанию «Роснефть»</a:t>
            </a:r>
            <a:br>
              <a:rPr lang="ru-RU" dirty="0">
                <a:solidFill>
                  <a:schemeClr val="tx1"/>
                </a:solidFill>
                <a:latin typeface="Century Gothic" pitchFamily="34" charset="0"/>
              </a:rPr>
            </a:br>
            <a:r>
              <a:rPr lang="ru-RU" dirty="0">
                <a:solidFill>
                  <a:schemeClr val="tx1"/>
                </a:solidFill>
                <a:latin typeface="Century Gothic" pitchFamily="34" charset="0"/>
              </a:rPr>
              <a:t>                                                                                              </a:t>
            </a:r>
            <a:r>
              <a:rPr lang="ru-RU" sz="1600" dirty="0">
                <a:solidFill>
                  <a:schemeClr val="tx1"/>
                </a:solidFill>
                <a:latin typeface="Century Gothic" pitchFamily="34" charset="0"/>
              </a:rPr>
              <a:t>ноябрь, 2023 г.</a:t>
            </a:r>
          </a:p>
        </p:txBody>
      </p:sp>
      <p:pic>
        <p:nvPicPr>
          <p:cNvPr id="2097189" name="Рисунок 5" descr="VEima7-Frj3d69TRDYbfzniQmPwSqZICPsDtWyiGJB0D6Q1K7hH0sXlfVLJ3JLSfQ_g27qhR2Z17ZdyNd0NfQ6y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82148" y="1"/>
            <a:ext cx="1285852" cy="1727063"/>
          </a:xfrm>
          <a:prstGeom prst="rect">
            <a:avLst/>
          </a:prstGeom>
        </p:spPr>
      </p:pic>
      <p:pic>
        <p:nvPicPr>
          <p:cNvPr id="2097190" name="Рисунок 6" descr="photo_2023-11-10_17-09-0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97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97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971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20971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7188"/>
                  </p:tgtEl>
                </p:cond>
              </p:nextCondLst>
            </p:seq>
            <p:vide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97188"/>
                </p:tgtEl>
              </p:cMediaNode>
            </p:video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1" name="Рисунок 1" descr="VEima7-Frj3d69TRDYbfzniQmPwSqZICPsDtWyiGJB0D6Q1K7hH0sXlfVLJ3JLSfQ_g27qhR2Z17ZdyNd0NfQ6y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31930" y="0"/>
            <a:ext cx="1436071" cy="1928826"/>
          </a:xfrm>
          <a:prstGeom prst="rect">
            <a:avLst/>
          </a:prstGeom>
        </p:spPr>
      </p:pic>
      <p:sp>
        <p:nvSpPr>
          <p:cNvPr id="1048851" name="Прямоугольник 3"/>
          <p:cNvSpPr/>
          <p:nvPr/>
        </p:nvSpPr>
        <p:spPr>
          <a:xfrm>
            <a:off x="5238744" y="5572140"/>
            <a:ext cx="5214974" cy="857256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Century Gothic" pitchFamily="34" charset="0"/>
              </a:rPr>
              <a:t>НАПРАВЛЕНИЕ</a:t>
            </a:r>
            <a:br>
              <a:rPr lang="ru-RU" dirty="0">
                <a:solidFill>
                  <a:schemeClr val="tx1"/>
                </a:solidFill>
                <a:latin typeface="Century Gothic" pitchFamily="34" charset="0"/>
              </a:rPr>
            </a:br>
            <a:r>
              <a:rPr lang="ru-RU" dirty="0">
                <a:solidFill>
                  <a:schemeClr val="tx1"/>
                </a:solidFill>
                <a:latin typeface="Century Gothic" pitchFamily="34" charset="0"/>
              </a:rPr>
              <a:t>Труд, профессия и свое дело </a:t>
            </a:r>
            <a:br>
              <a:rPr lang="ru-RU" dirty="0">
                <a:solidFill>
                  <a:schemeClr val="tx1"/>
                </a:solidFill>
                <a:latin typeface="Century Gothic" pitchFamily="34" charset="0"/>
              </a:rPr>
            </a:br>
            <a:r>
              <a:rPr lang="ru-RU" dirty="0">
                <a:solidFill>
                  <a:schemeClr val="tx1"/>
                </a:solidFill>
                <a:latin typeface="Century Gothic" pitchFamily="34" charset="0"/>
              </a:rPr>
              <a:t>«Найди призвание!»</a:t>
            </a:r>
          </a:p>
        </p:txBody>
      </p:sp>
      <p:pic>
        <p:nvPicPr>
          <p:cNvPr id="2097192" name="Рисунок 5" descr="Паспорт_800х504 (1)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9720" y="428604"/>
            <a:ext cx="6915961" cy="43577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3" name="Рисунок 1" descr="0Hd8HWm-Ps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66845" y="142852"/>
            <a:ext cx="5079993" cy="2857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97194" name="Рисунок 2" descr="gx-OpRdTO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81621" y="2500306"/>
            <a:ext cx="4953035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97195" name="Рисунок 3" descr="HMugVW8mOa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4000" y="4004964"/>
            <a:ext cx="5072066" cy="2853037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6" name="Рисунок 18" descr="1646509213_4-abrakadabra-fun-p-znachok-vzaimodeistviya-2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09787" y="4429132"/>
            <a:ext cx="1665981" cy="1643074"/>
          </a:xfrm>
          <a:prstGeom prst="rect">
            <a:avLst/>
          </a:prstGeom>
        </p:spPr>
      </p:pic>
      <p:pic>
        <p:nvPicPr>
          <p:cNvPr id="2097197" name="Рисунок 7" descr="20221012_1406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66844" y="142853"/>
            <a:ext cx="5429288" cy="3053975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97198" name="Рисунок 9" descr="20221012_1335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38679" y="3071810"/>
            <a:ext cx="5643569" cy="3174508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048852" name="TextBox 11"/>
          <p:cNvSpPr txBox="1"/>
          <p:nvPr/>
        </p:nvSpPr>
        <p:spPr>
          <a:xfrm>
            <a:off x="7596198" y="928671"/>
            <a:ext cx="2500330" cy="1158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entury Gothic" pitchFamily="34" charset="0"/>
              </a:rPr>
              <a:t>Взаимодействие учеников </a:t>
            </a:r>
            <a:br>
              <a:rPr lang="ru-RU" dirty="0">
                <a:latin typeface="Century Gothic" pitchFamily="34" charset="0"/>
              </a:rPr>
            </a:br>
            <a:r>
              <a:rPr lang="ru-RU" dirty="0">
                <a:latin typeface="Century Gothic" pitchFamily="34" charset="0"/>
              </a:rPr>
              <a:t>МОУ СШ №91 и студентов ВГСПУ </a:t>
            </a:r>
          </a:p>
        </p:txBody>
      </p:sp>
      <p:sp>
        <p:nvSpPr>
          <p:cNvPr id="1048853" name="TextBox 12"/>
          <p:cNvSpPr txBox="1"/>
          <p:nvPr/>
        </p:nvSpPr>
        <p:spPr>
          <a:xfrm>
            <a:off x="1524000" y="3500438"/>
            <a:ext cx="3071834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u="sng" dirty="0">
                <a:latin typeface="Century Gothic" pitchFamily="34" charset="0"/>
              </a:rPr>
              <a:t>Игра</a:t>
            </a:r>
            <a:r>
              <a:rPr lang="ru-RU" dirty="0">
                <a:latin typeface="Century Gothic" pitchFamily="34" charset="0"/>
              </a:rPr>
              <a:t> </a:t>
            </a:r>
          </a:p>
          <a:p>
            <a:pPr algn="ctr"/>
            <a:r>
              <a:rPr lang="ru-RU" dirty="0">
                <a:latin typeface="Century Gothic" pitchFamily="34" charset="0"/>
              </a:rPr>
              <a:t>«Мир профессий: 5 увлекательных типов»</a:t>
            </a:r>
          </a:p>
        </p:txBody>
      </p:sp>
      <p:sp>
        <p:nvSpPr>
          <p:cNvPr id="1048854" name="Полилиния 13"/>
          <p:cNvSpPr/>
          <p:nvPr/>
        </p:nvSpPr>
        <p:spPr>
          <a:xfrm>
            <a:off x="6765036" y="624840"/>
            <a:ext cx="2001012" cy="381000"/>
          </a:xfrm>
          <a:custGeom>
            <a:avLst/>
            <a:gdLst>
              <a:gd name="connsiteX0" fmla="*/ 2001012 w 2001012"/>
              <a:gd name="connsiteY0" fmla="*/ 381000 h 381000"/>
              <a:gd name="connsiteX1" fmla="*/ 1370076 w 2001012"/>
              <a:gd name="connsiteY1" fmla="*/ 15240 h 381000"/>
              <a:gd name="connsiteX2" fmla="*/ 199644 w 2001012"/>
              <a:gd name="connsiteY2" fmla="*/ 289560 h 381000"/>
              <a:gd name="connsiteX3" fmla="*/ 172212 w 2001012"/>
              <a:gd name="connsiteY3" fmla="*/ 28956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1012" h="381000">
                <a:moveTo>
                  <a:pt x="2001012" y="381000"/>
                </a:moveTo>
                <a:cubicBezTo>
                  <a:pt x="1835658" y="205740"/>
                  <a:pt x="1670304" y="30480"/>
                  <a:pt x="1370076" y="15240"/>
                </a:cubicBezTo>
                <a:cubicBezTo>
                  <a:pt x="1069848" y="0"/>
                  <a:pt x="399288" y="243840"/>
                  <a:pt x="199644" y="289560"/>
                </a:cubicBezTo>
                <a:cubicBezTo>
                  <a:pt x="0" y="335280"/>
                  <a:pt x="86106" y="312420"/>
                  <a:pt x="172212" y="28956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8855" name="Полилиния 15"/>
          <p:cNvSpPr/>
          <p:nvPr/>
        </p:nvSpPr>
        <p:spPr>
          <a:xfrm>
            <a:off x="9810776" y="1928802"/>
            <a:ext cx="496824" cy="1874520"/>
          </a:xfrm>
          <a:custGeom>
            <a:avLst/>
            <a:gdLst>
              <a:gd name="connsiteX0" fmla="*/ 51816 w 496824"/>
              <a:gd name="connsiteY0" fmla="*/ 0 h 1874520"/>
              <a:gd name="connsiteX1" fmla="*/ 490728 w 496824"/>
              <a:gd name="connsiteY1" fmla="*/ 365760 h 1874520"/>
              <a:gd name="connsiteX2" fmla="*/ 15240 w 496824"/>
              <a:gd name="connsiteY2" fmla="*/ 1024128 h 1874520"/>
              <a:gd name="connsiteX3" fmla="*/ 399288 w 496824"/>
              <a:gd name="connsiteY3" fmla="*/ 1627632 h 1874520"/>
              <a:gd name="connsiteX4" fmla="*/ 88392 w 496824"/>
              <a:gd name="connsiteY4" fmla="*/ 1874520 h 1874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6824" h="1874520">
                <a:moveTo>
                  <a:pt x="51816" y="0"/>
                </a:moveTo>
                <a:cubicBezTo>
                  <a:pt x="274320" y="97536"/>
                  <a:pt x="496824" y="195072"/>
                  <a:pt x="490728" y="365760"/>
                </a:cubicBezTo>
                <a:cubicBezTo>
                  <a:pt x="484632" y="536448"/>
                  <a:pt x="30480" y="813816"/>
                  <a:pt x="15240" y="1024128"/>
                </a:cubicBezTo>
                <a:cubicBezTo>
                  <a:pt x="0" y="1234440"/>
                  <a:pt x="387096" y="1485900"/>
                  <a:pt x="399288" y="1627632"/>
                </a:cubicBezTo>
                <a:cubicBezTo>
                  <a:pt x="411480" y="1769364"/>
                  <a:pt x="249936" y="1821942"/>
                  <a:pt x="88392" y="187452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6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115328" cy="1143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dirty="0">
                <a:latin typeface="Century Gothic" pitchFamily="34" charset="0"/>
              </a:rPr>
              <a:t>Молодежная общероссийская организация «Российские студенческие отряды» (РСО)</a:t>
            </a:r>
          </a:p>
        </p:txBody>
      </p:sp>
      <p:pic>
        <p:nvPicPr>
          <p:cNvPr id="2097199" name="Содержимое 4" descr="photo_2024-10-09_08-58-12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38282" y="1714488"/>
            <a:ext cx="5048285" cy="3786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48857" name="Содержимое 3"/>
          <p:cNvSpPr>
            <a:spLocks noGrp="1"/>
          </p:cNvSpPr>
          <p:nvPr>
            <p:ph sz="half" idx="2"/>
          </p:nvPr>
        </p:nvSpPr>
        <p:spPr>
          <a:xfrm>
            <a:off x="7024694" y="1600201"/>
            <a:ext cx="3186106" cy="490063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dirty="0">
                <a:latin typeface="Century Gothic" pitchFamily="34" charset="0"/>
              </a:rPr>
              <a:t>Представители РСО провели ряд мероприятий: </a:t>
            </a:r>
          </a:p>
          <a:p>
            <a:r>
              <a:rPr lang="ru-RU" sz="1600" dirty="0">
                <a:latin typeface="Century Gothic" pitchFamily="34" charset="0"/>
              </a:rPr>
              <a:t> знакомство учащихся с видами деятельности РСО: трудоустройство, профессиональное обучение, мероприятия социальной направленности;</a:t>
            </a:r>
          </a:p>
          <a:p>
            <a:r>
              <a:rPr lang="ru-RU" sz="1600" dirty="0">
                <a:latin typeface="Century Gothic" pitchFamily="34" charset="0"/>
              </a:rPr>
              <a:t> знакомство с профессиональными учебными заведениями города Волгограда; </a:t>
            </a:r>
          </a:p>
          <a:p>
            <a:r>
              <a:rPr lang="ru-RU" sz="1600" dirty="0">
                <a:latin typeface="Century Gothic" pitchFamily="34" charset="0"/>
              </a:rPr>
              <a:t>выступление перед родительской общественностью.</a:t>
            </a:r>
          </a:p>
          <a:p>
            <a:pPr>
              <a:buNone/>
            </a:pPr>
            <a:endParaRPr lang="ru-RU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9" name="TextBox 2"/>
          <p:cNvSpPr txBox="1"/>
          <p:nvPr/>
        </p:nvSpPr>
        <p:spPr>
          <a:xfrm>
            <a:off x="301925" y="1423359"/>
            <a:ext cx="8143336" cy="2758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работы педагогического коллектива по реализации </a:t>
            </a:r>
            <a:r>
              <a:rPr lang="ru-RU" sz="3600" b="1" dirty="0" err="1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профориентационного</a:t>
            </a:r>
            <a:r>
              <a:rPr lang="ru-RU" sz="3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минимума для учащихся 6-9 классов  </a:t>
            </a:r>
            <a:endParaRPr lang="ru-RU" sz="36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40" name="TextBox 3"/>
          <p:cNvSpPr txBox="1"/>
          <p:nvPr/>
        </p:nvSpPr>
        <p:spPr>
          <a:xfrm>
            <a:off x="3053752" y="5253486"/>
            <a:ext cx="77378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err="1">
                <a:solidFill>
                  <a:schemeClr val="bg1">
                    <a:lumMod val="85000"/>
                    <a:lumOff val="15000"/>
                  </a:schemeClr>
                </a:solidFill>
              </a:rPr>
              <a:t>Т.В.Горшкова</a:t>
            </a:r>
            <a:r>
              <a:rPr lang="ru-RU" sz="2800" b="1" i="1" dirty="0">
                <a:solidFill>
                  <a:schemeClr val="bg1">
                    <a:lumMod val="85000"/>
                    <a:lumOff val="15000"/>
                  </a:schemeClr>
                </a:solidFill>
              </a:rPr>
              <a:t>, </a:t>
            </a:r>
            <a:r>
              <a:rPr lang="ru-RU" sz="2800" b="1" dirty="0">
                <a:solidFill>
                  <a:schemeClr val="bg1">
                    <a:lumMod val="85000"/>
                    <a:lumOff val="15000"/>
                  </a:schemeClr>
                </a:solidFill>
              </a:rPr>
              <a:t>директор МОУ СШ №91 </a:t>
            </a:r>
          </a:p>
          <a:p>
            <a:endParaRPr lang="ru-RU" sz="2800" b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00" name="Рисунок 4" descr="U9okqXnPM7GBHGApECgKpFDc2SwSIHBEeDOHkTQnUvL8C0vY7UH8UGsyIm0E-0UI1cODw7XZFE6o7hTtgwY_wLw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38612" y="1500175"/>
            <a:ext cx="3857652" cy="3864109"/>
          </a:xfrm>
          <a:prstGeom prst="rect">
            <a:avLst/>
          </a:prstGeom>
        </p:spPr>
      </p:pic>
      <p:cxnSp>
        <p:nvCxnSpPr>
          <p:cNvPr id="3145740" name="Прямая соединительная линия 8"/>
          <p:cNvCxnSpPr>
            <a:cxnSpLocks/>
          </p:cNvCxnSpPr>
          <p:nvPr/>
        </p:nvCxnSpPr>
        <p:spPr>
          <a:xfrm rot="10800000">
            <a:off x="4024298" y="1428736"/>
            <a:ext cx="857256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41" name="Прямая соединительная линия 10"/>
          <p:cNvCxnSpPr>
            <a:cxnSpLocks/>
          </p:cNvCxnSpPr>
          <p:nvPr/>
        </p:nvCxnSpPr>
        <p:spPr>
          <a:xfrm>
            <a:off x="1809720" y="1428736"/>
            <a:ext cx="221457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858" name="TextBox 13"/>
          <p:cNvSpPr txBox="1"/>
          <p:nvPr/>
        </p:nvSpPr>
        <p:spPr>
          <a:xfrm>
            <a:off x="1809720" y="285729"/>
            <a:ext cx="2286016" cy="1107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Медиа</a:t>
            </a:r>
            <a:r>
              <a:rPr lang="ru-RU" sz="1400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 – </a:t>
            </a:r>
          </a:p>
          <a:p>
            <a:pPr algn="ctr"/>
            <a:r>
              <a:rPr lang="ru-RU" sz="1400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совокупность средств аудио-, теле- и визуальной коммуникации. </a:t>
            </a:r>
          </a:p>
        </p:txBody>
      </p:sp>
      <p:cxnSp>
        <p:nvCxnSpPr>
          <p:cNvPr id="3145742" name="Прямая соединительная линия 15"/>
          <p:cNvCxnSpPr>
            <a:cxnSpLocks/>
          </p:cNvCxnSpPr>
          <p:nvPr/>
        </p:nvCxnSpPr>
        <p:spPr>
          <a:xfrm flipV="1">
            <a:off x="7739074" y="1714488"/>
            <a:ext cx="785818" cy="6629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43" name="Прямая соединительная линия 17"/>
          <p:cNvCxnSpPr>
            <a:cxnSpLocks/>
          </p:cNvCxnSpPr>
          <p:nvPr/>
        </p:nvCxnSpPr>
        <p:spPr>
          <a:xfrm>
            <a:off x="8524860" y="1714488"/>
            <a:ext cx="214314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859" name="TextBox 18"/>
          <p:cNvSpPr txBox="1"/>
          <p:nvPr/>
        </p:nvSpPr>
        <p:spPr>
          <a:xfrm>
            <a:off x="8382016" y="285728"/>
            <a:ext cx="2143140" cy="1145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Интервью</a:t>
            </a:r>
            <a:r>
              <a:rPr lang="ru-RU" sz="1400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 – </a:t>
            </a:r>
          </a:p>
          <a:p>
            <a:pPr algn="ctr"/>
            <a:r>
              <a:rPr lang="ru-RU" sz="1400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беседа  с одним или несколькими лицами по каким либо актуальным вопросам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.</a:t>
            </a:r>
          </a:p>
        </p:txBody>
      </p:sp>
      <p:cxnSp>
        <p:nvCxnSpPr>
          <p:cNvPr id="3145744" name="Прямая соединительная линия 14"/>
          <p:cNvCxnSpPr>
            <a:cxnSpLocks/>
          </p:cNvCxnSpPr>
          <p:nvPr/>
        </p:nvCxnSpPr>
        <p:spPr>
          <a:xfrm rot="10800000">
            <a:off x="2452662" y="3143248"/>
            <a:ext cx="178595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860" name="TextBox 20"/>
          <p:cNvSpPr txBox="1"/>
          <p:nvPr/>
        </p:nvSpPr>
        <p:spPr>
          <a:xfrm>
            <a:off x="2452662" y="2857497"/>
            <a:ext cx="1785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Преимущества</a:t>
            </a:r>
          </a:p>
        </p:txBody>
      </p:sp>
      <p:sp>
        <p:nvSpPr>
          <p:cNvPr id="1048861" name="TextBox 24"/>
          <p:cNvSpPr txBox="1"/>
          <p:nvPr/>
        </p:nvSpPr>
        <p:spPr>
          <a:xfrm>
            <a:off x="8167702" y="3000373"/>
            <a:ext cx="1785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Недостатки</a:t>
            </a:r>
          </a:p>
        </p:txBody>
      </p:sp>
      <p:cxnSp>
        <p:nvCxnSpPr>
          <p:cNvPr id="3145745" name="Прямая соединительная линия 25"/>
          <p:cNvCxnSpPr>
            <a:cxnSpLocks/>
          </p:cNvCxnSpPr>
          <p:nvPr/>
        </p:nvCxnSpPr>
        <p:spPr>
          <a:xfrm rot="10800000">
            <a:off x="8096264" y="3286124"/>
            <a:ext cx="178595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862" name="TextBox 26"/>
          <p:cNvSpPr txBox="1"/>
          <p:nvPr/>
        </p:nvSpPr>
        <p:spPr>
          <a:xfrm>
            <a:off x="1809720" y="3214686"/>
            <a:ext cx="2286016" cy="313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Font typeface="Wingdings" pitchFamily="2" charset="2"/>
              <a:buChar char="Ø"/>
            </a:pPr>
            <a:r>
              <a:rPr lang="ru-RU" sz="1400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 Развитие коммуникативных умений;</a:t>
            </a:r>
          </a:p>
          <a:p>
            <a:pPr algn="r">
              <a:buFont typeface="Wingdings" pitchFamily="2" charset="2"/>
              <a:buChar char="Ø"/>
            </a:pPr>
            <a:r>
              <a:rPr lang="ru-RU" sz="1400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Развитие творческого потенциала; </a:t>
            </a:r>
          </a:p>
          <a:p>
            <a:pPr algn="r">
              <a:buFont typeface="Wingdings" pitchFamily="2" charset="2"/>
              <a:buChar char="Ø"/>
            </a:pPr>
            <a:r>
              <a:rPr lang="ru-RU" sz="1400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Информация преподносится доступно и понятно; </a:t>
            </a:r>
          </a:p>
          <a:p>
            <a:pPr algn="r">
              <a:buFont typeface="Wingdings" pitchFamily="2" charset="2"/>
              <a:buChar char="Ø"/>
            </a:pPr>
            <a:r>
              <a:rPr lang="ru-RU" sz="1400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Развитие критического мышления; </a:t>
            </a:r>
          </a:p>
          <a:p>
            <a:pPr algn="r">
              <a:buFont typeface="Wingdings" pitchFamily="2" charset="2"/>
              <a:buChar char="Ø"/>
            </a:pPr>
            <a:r>
              <a:rPr lang="ru-RU" sz="1400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Познают азы профессии (в т.ч </a:t>
            </a:r>
            <a:r>
              <a:rPr lang="ru-RU" sz="14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жураналистика</a:t>
            </a:r>
            <a:r>
              <a:rPr lang="ru-RU" sz="1400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, </a:t>
            </a:r>
            <a:r>
              <a:rPr lang="ru-RU" sz="14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блоггинг</a:t>
            </a:r>
            <a:r>
              <a:rPr lang="ru-RU" sz="1400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, </a:t>
            </a:r>
            <a:r>
              <a:rPr lang="ru-RU" sz="14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видеомонтажер</a:t>
            </a:r>
            <a:r>
              <a:rPr lang="ru-RU" sz="1400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). </a:t>
            </a:r>
          </a:p>
        </p:txBody>
      </p:sp>
      <p:sp>
        <p:nvSpPr>
          <p:cNvPr id="1048863" name="TextBox 27"/>
          <p:cNvSpPr txBox="1"/>
          <p:nvPr/>
        </p:nvSpPr>
        <p:spPr>
          <a:xfrm>
            <a:off x="8096264" y="3357562"/>
            <a:ext cx="2286016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400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 Отсутствие мотивации и быстрое «выгорание»;</a:t>
            </a:r>
          </a:p>
          <a:p>
            <a:pPr>
              <a:buFont typeface="Wingdings" pitchFamily="2" charset="2"/>
              <a:buChar char="Ø"/>
            </a:pPr>
            <a:r>
              <a:rPr lang="ru-RU" sz="1400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Технические ограничения; </a:t>
            </a:r>
          </a:p>
          <a:p>
            <a:pPr>
              <a:buFont typeface="Wingdings" pitchFamily="2" charset="2"/>
              <a:buChar char="Ø"/>
            </a:pPr>
            <a:r>
              <a:rPr lang="ru-RU" sz="1400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Недостаток времени.</a:t>
            </a:r>
          </a:p>
          <a:p>
            <a:pPr>
              <a:buFont typeface="Wingdings" pitchFamily="2" charset="2"/>
              <a:buChar char="Ø"/>
            </a:pPr>
            <a:endParaRPr lang="ru-RU" sz="1400" dirty="0">
              <a:solidFill>
                <a:schemeClr val="bg1">
                  <a:lumMod val="95000"/>
                  <a:lumOff val="5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2097201" name="Рисунок 19" descr="photo_2024-05-05_12-28-14.jpg"/>
          <p:cNvPicPr>
            <a:picLocks noChangeAspect="1"/>
          </p:cNvPicPr>
          <p:nvPr/>
        </p:nvPicPr>
        <p:blipFill>
          <a:blip r:embed="rId3"/>
          <a:srcRect l="17361" t="19767" r="19397" b="6172"/>
          <a:stretch>
            <a:fillRect/>
          </a:stretch>
        </p:blipFill>
        <p:spPr>
          <a:xfrm>
            <a:off x="7381884" y="5214951"/>
            <a:ext cx="857256" cy="1028707"/>
          </a:xfrm>
          <a:prstGeom prst="rect">
            <a:avLst/>
          </a:prstGeom>
        </p:spPr>
      </p:pic>
      <p:sp>
        <p:nvSpPr>
          <p:cNvPr id="1048864" name="TextBox 21"/>
          <p:cNvSpPr txBox="1"/>
          <p:nvPr/>
        </p:nvSpPr>
        <p:spPr>
          <a:xfrm>
            <a:off x="7381884" y="6286521"/>
            <a:ext cx="1143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Apple </a:t>
            </a:r>
            <a:endParaRPr lang="ru-RU" sz="1400" dirty="0">
              <a:solidFill>
                <a:schemeClr val="bg1">
                  <a:lumMod val="95000"/>
                  <a:lumOff val="5000"/>
                </a:schemeClr>
              </a:solidFill>
              <a:latin typeface="Century Gothic" pitchFamily="34" charset="0"/>
            </a:endParaRPr>
          </a:p>
        </p:txBody>
      </p:sp>
      <p:pic>
        <p:nvPicPr>
          <p:cNvPr id="2097202" name="Рисунок 22" descr="photo_2024-05-05_12-28-15.jpg"/>
          <p:cNvPicPr>
            <a:picLocks noChangeAspect="1"/>
          </p:cNvPicPr>
          <p:nvPr/>
        </p:nvPicPr>
        <p:blipFill>
          <a:blip r:embed="rId4"/>
          <a:srcRect r="18083"/>
          <a:stretch>
            <a:fillRect/>
          </a:stretch>
        </p:blipFill>
        <p:spPr>
          <a:xfrm>
            <a:off x="8239140" y="5572140"/>
            <a:ext cx="2143108" cy="714374"/>
          </a:xfrm>
          <a:prstGeom prst="rect">
            <a:avLst/>
          </a:prstGeom>
        </p:spPr>
      </p:pic>
      <p:sp>
        <p:nvSpPr>
          <p:cNvPr id="1048865" name="TextBox 23"/>
          <p:cNvSpPr txBox="1"/>
          <p:nvPr/>
        </p:nvSpPr>
        <p:spPr>
          <a:xfrm>
            <a:off x="8810644" y="6286521"/>
            <a:ext cx="13573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Android</a:t>
            </a:r>
            <a:endParaRPr lang="ru-RU" sz="1400" dirty="0">
              <a:solidFill>
                <a:schemeClr val="bg1">
                  <a:lumMod val="95000"/>
                  <a:lumOff val="5000"/>
                </a:schemeClr>
              </a:solidFill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03" name="Рисунок 4" descr="иинт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714356"/>
            <a:ext cx="9144065" cy="5143536"/>
          </a:xfrm>
          <a:prstGeom prst="rect">
            <a:avLst/>
          </a:prstGeom>
        </p:spPr>
      </p:pic>
      <p:pic>
        <p:nvPicPr>
          <p:cNvPr id="2097204" name="Рисунок 3" descr="инт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714357"/>
            <a:ext cx="9144000" cy="52149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97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97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05" name="Рисунок 5" descr="85185449-logotip-rosseti-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32" y="928670"/>
            <a:ext cx="3534096" cy="2357430"/>
          </a:xfrm>
          <a:prstGeom prst="rect">
            <a:avLst/>
          </a:prstGeom>
        </p:spPr>
      </p:pic>
      <p:pic>
        <p:nvPicPr>
          <p:cNvPr id="2097206" name="Рисунок 3" descr="photo_2024-04-15_22-58-2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44" y="2857496"/>
            <a:ext cx="4857784" cy="3643338"/>
          </a:xfrm>
          <a:prstGeom prst="ellipse">
            <a:avLst/>
          </a:prstGeom>
          <a:noFill/>
          <a:ln w="0" cap="rnd">
            <a:noFill/>
            <a:round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97207" name="Рисунок 4" descr="photo_2024-04-15_22-58-2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1752" y="285729"/>
            <a:ext cx="4143404" cy="5524539"/>
          </a:xfrm>
          <a:prstGeom prst="ellipse">
            <a:avLst/>
          </a:prstGeom>
          <a:ln w="0" cap="rnd" cmpd="sng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contourClr>
              <a:srgbClr val="333333"/>
            </a:contourClr>
          </a:sp3d>
        </p:spPr>
      </p:pic>
      <p:sp>
        <p:nvSpPr>
          <p:cNvPr id="1048866" name="TextBox 6"/>
          <p:cNvSpPr txBox="1"/>
          <p:nvPr/>
        </p:nvSpPr>
        <p:spPr>
          <a:xfrm>
            <a:off x="1881158" y="642919"/>
            <a:ext cx="36433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Экскурсия учеников 8 «А» класса на предприятие компании «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Россети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»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08" name="Рисунок 1" descr="1.jpg"/>
          <p:cNvPicPr>
            <a:picLocks noChangeAspect="1"/>
          </p:cNvPicPr>
          <p:nvPr/>
        </p:nvPicPr>
        <p:blipFill>
          <a:blip r:embed="rId2"/>
          <a:srcRect r="-1587"/>
          <a:stretch>
            <a:fillRect/>
          </a:stretch>
        </p:blipFill>
        <p:spPr>
          <a:xfrm>
            <a:off x="1524000" y="0"/>
            <a:ext cx="4643438" cy="3375422"/>
          </a:xfrm>
          <a:prstGeom prst="rect">
            <a:avLst/>
          </a:prstGeom>
        </p:spPr>
      </p:pic>
      <p:pic>
        <p:nvPicPr>
          <p:cNvPr id="2097209" name="Рисунок 2" descr="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2" y="1"/>
            <a:ext cx="4571999" cy="3357561"/>
          </a:xfrm>
          <a:prstGeom prst="rect">
            <a:avLst/>
          </a:prstGeom>
        </p:spPr>
      </p:pic>
      <p:pic>
        <p:nvPicPr>
          <p:cNvPr id="2097210" name="Рисунок 3" descr="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3357562"/>
            <a:ext cx="4572000" cy="3500438"/>
          </a:xfrm>
          <a:prstGeom prst="rect">
            <a:avLst/>
          </a:prstGeom>
        </p:spPr>
      </p:pic>
      <p:pic>
        <p:nvPicPr>
          <p:cNvPr id="2097211" name="Рисунок 4" descr="4.jpg"/>
          <p:cNvPicPr>
            <a:picLocks noChangeAspect="1"/>
          </p:cNvPicPr>
          <p:nvPr/>
        </p:nvPicPr>
        <p:blipFill>
          <a:blip r:embed="rId5"/>
          <a:srcRect t="25000" r="12499" b="27083"/>
          <a:stretch>
            <a:fillRect/>
          </a:stretch>
        </p:blipFill>
        <p:spPr>
          <a:xfrm>
            <a:off x="6096000" y="3357562"/>
            <a:ext cx="4572000" cy="3500438"/>
          </a:xfrm>
          <a:prstGeom prst="rect">
            <a:avLst/>
          </a:prstGeom>
        </p:spPr>
      </p:pic>
      <p:sp>
        <p:nvSpPr>
          <p:cNvPr id="1048867" name="Овал 5"/>
          <p:cNvSpPr/>
          <p:nvPr/>
        </p:nvSpPr>
        <p:spPr>
          <a:xfrm>
            <a:off x="4738678" y="3000372"/>
            <a:ext cx="2214578" cy="1357322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8868" name="TextBox 6"/>
          <p:cNvSpPr txBox="1"/>
          <p:nvPr/>
        </p:nvSpPr>
        <p:spPr>
          <a:xfrm>
            <a:off x="4952992" y="3214687"/>
            <a:ext cx="178595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latin typeface="Century Schoolbook" pitchFamily="18" charset="0"/>
              </a:rPr>
              <a:t>Медицинский колледж</a:t>
            </a:r>
            <a:br>
              <a:rPr lang="ru-RU" sz="1100" dirty="0">
                <a:latin typeface="Century Schoolbook" pitchFamily="18" charset="0"/>
              </a:rPr>
            </a:br>
            <a:r>
              <a:rPr lang="ru-RU" sz="1100" dirty="0">
                <a:latin typeface="Century Schoolbook" pitchFamily="18" charset="0"/>
              </a:rPr>
              <a:t>Знакомство с направлением «Акушерское дело».</a:t>
            </a:r>
          </a:p>
          <a:p>
            <a:pPr algn="ctr"/>
            <a:r>
              <a:rPr lang="ru-RU" sz="1100" dirty="0">
                <a:latin typeface="Century Schoolbook" pitchFamily="18" charset="0"/>
              </a:rPr>
              <a:t>Осень, 2024 г.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12" name="Рисунок 5" descr="photo_2024-10-09_09-16-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283" y="214290"/>
            <a:ext cx="4357718" cy="3268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97213" name="Рисунок 6" descr="photo_2024-10-09_09-16-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0314" y="3518297"/>
            <a:ext cx="4214810" cy="3161108"/>
          </a:xfrm>
          <a:prstGeom prst="rect">
            <a:avLst/>
          </a:prstGeom>
        </p:spPr>
      </p:pic>
      <p:sp>
        <p:nvSpPr>
          <p:cNvPr id="1048869" name="TextBox 7"/>
          <p:cNvSpPr txBox="1"/>
          <p:nvPr/>
        </p:nvSpPr>
        <p:spPr>
          <a:xfrm>
            <a:off x="6738942" y="428605"/>
            <a:ext cx="3286148" cy="2225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Тематика мастер-классов:</a:t>
            </a:r>
          </a:p>
          <a:p>
            <a:pPr>
              <a:buFontTx/>
              <a:buChar char="-"/>
            </a:pP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«Профессия пожарного»;</a:t>
            </a:r>
          </a:p>
          <a:p>
            <a:pPr>
              <a:buFontTx/>
              <a:buChar char="-"/>
            </a:pP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«Есть такая профессия – Спасатель»;</a:t>
            </a:r>
          </a:p>
          <a:p>
            <a:pPr>
              <a:buFontTx/>
              <a:buChar char="-"/>
            </a:pP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«Есть такая профессия – Родину защищать»</a:t>
            </a:r>
          </a:p>
          <a:p>
            <a:pPr>
              <a:buFontTx/>
              <a:buChar char="-"/>
            </a:pP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  <a:latin typeface="Century Gothic" pitchFamily="34" charset="0"/>
              </a:rPr>
              <a:t>Если армия сильна, непобедима и страна»</a:t>
            </a:r>
          </a:p>
        </p:txBody>
      </p:sp>
      <p:pic>
        <p:nvPicPr>
          <p:cNvPr id="2097214" name="Рисунок 8" descr="yKgIJCmTiO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38282" y="3518274"/>
            <a:ext cx="4357718" cy="3161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15" name="Рисунок 4" descr="NQv52NL24t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43891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48870" name="TextBox 3"/>
          <p:cNvSpPr txBox="1"/>
          <p:nvPr/>
        </p:nvSpPr>
        <p:spPr>
          <a:xfrm>
            <a:off x="2309786" y="4857760"/>
            <a:ext cx="8143932" cy="15138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1400" i="1" dirty="0">
                <a:latin typeface="Century Gothic" pitchFamily="34" charset="0"/>
              </a:rPr>
              <a:t>«У каждого человека есть задатки, дарования, талант к определенному виду или нескольким видам (отраслям) деятельности. Как раз эту индивидуальность и надо умело распознать, направить затем жизненную практику ученика по такому пути, чтобы в каждый период развития ребенок достигал, образно говоря, своего потолка.»</a:t>
            </a:r>
            <a:br>
              <a:rPr lang="ru-RU" sz="1400" i="1" dirty="0">
                <a:latin typeface="Century Gothic" pitchFamily="34" charset="0"/>
              </a:rPr>
            </a:br>
            <a:r>
              <a:rPr lang="ru-RU" sz="1400" i="1" dirty="0">
                <a:latin typeface="Century Gothic" pitchFamily="34" charset="0"/>
              </a:rPr>
              <a:t>В.А. Сухомлинский</a:t>
            </a:r>
          </a:p>
          <a:p>
            <a:pPr algn="r"/>
            <a:endParaRPr lang="ru-RU" sz="1400" i="1" dirty="0">
              <a:latin typeface="Century Gothic" pitchFamily="34" charset="0"/>
            </a:endParaRPr>
          </a:p>
          <a:p>
            <a:pPr algn="ctr"/>
            <a:endParaRPr lang="ru-RU" sz="1400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16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2006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4" name="Заголовок 1"/>
          <p:cNvSpPr>
            <a:spLocks noGrp="1"/>
          </p:cNvSpPr>
          <p:nvPr>
            <p:ph type="title"/>
          </p:nvPr>
        </p:nvSpPr>
        <p:spPr>
          <a:xfrm>
            <a:off x="379562" y="278129"/>
            <a:ext cx="10049774" cy="1494596"/>
          </a:xfrm>
        </p:spPr>
        <p:txBody>
          <a:bodyPr rtlCol="0"/>
          <a:lstStyle>
            <a:defPPr>
              <a:defRPr lang="ru-RU"/>
            </a:defPPr>
          </a:lstStyle>
          <a:p>
            <a:pPr algn="ctr"/>
            <a:r>
              <a:rPr lang="ru-RU" dirty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работы педагогического коллектива</a:t>
            </a:r>
            <a:endParaRPr lang="ru-RU" dirty="0"/>
          </a:p>
        </p:txBody>
      </p:sp>
      <p:sp>
        <p:nvSpPr>
          <p:cNvPr id="1048645" name="Объект 2"/>
          <p:cNvSpPr>
            <a:spLocks noGrp="1"/>
          </p:cNvSpPr>
          <p:nvPr>
            <p:ph sz="quarter" idx="15"/>
          </p:nvPr>
        </p:nvSpPr>
        <p:spPr>
          <a:xfrm>
            <a:off x="594360" y="2676525"/>
            <a:ext cx="9489919" cy="3597470"/>
          </a:xfrm>
        </p:spPr>
        <p:txBody>
          <a:bodyPr rtlCol="0">
            <a:normAutofit/>
          </a:bodyPr>
          <a:lstStyle>
            <a:defPPr>
              <a:defRPr lang="ru-RU"/>
            </a:defPPr>
          </a:lstStyle>
          <a:p>
            <a:pPr marL="514350" indent="-514350">
              <a:buAutoNum type="arabicPeriod"/>
            </a:pPr>
            <a:r>
              <a:rPr lang="ru-RU" sz="26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Урочная деятельность.</a:t>
            </a:r>
          </a:p>
          <a:p>
            <a:pPr marL="514350" indent="-514350">
              <a:buAutoNum type="arabicPeriod"/>
            </a:pPr>
            <a:r>
              <a:rPr lang="ru-RU" sz="26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Внеурочная деятельность.</a:t>
            </a:r>
          </a:p>
          <a:p>
            <a:pPr marL="514350" indent="-514350">
              <a:buAutoNum type="arabicPeriod"/>
            </a:pPr>
            <a:r>
              <a:rPr lang="ru-RU" sz="26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родителями.</a:t>
            </a:r>
          </a:p>
          <a:p>
            <a:pPr marL="514350" indent="-514350">
              <a:buAutoNum type="arabicPeriod"/>
            </a:pPr>
            <a:r>
              <a:rPr lang="ru-RU" sz="26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Дополнительное образование.</a:t>
            </a:r>
          </a:p>
          <a:p>
            <a:pPr marL="514350" indent="-514350">
              <a:buAutoNum type="arabicPeriod"/>
            </a:pPr>
            <a:r>
              <a:rPr lang="ru-RU" sz="26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Практико-ориентированные занятия.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3200" b="1" dirty="0">
              <a:solidFill>
                <a:schemeClr val="bg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9" name="Заголовок 1"/>
          <p:cNvSpPr>
            <a:spLocks noGrp="1"/>
          </p:cNvSpPr>
          <p:nvPr>
            <p:ph type="ctrTitle"/>
          </p:nvPr>
        </p:nvSpPr>
        <p:spPr>
          <a:xfrm>
            <a:off x="3191774" y="411479"/>
            <a:ext cx="8604530" cy="3291840"/>
          </a:xfrm>
        </p:spPr>
        <p:txBody>
          <a:bodyPr rtlCol="0"/>
          <a:lstStyle>
            <a:defPPr>
              <a:defRPr lang="ru-RU"/>
            </a:defPPr>
          </a:lstStyle>
          <a:p>
            <a:pPr algn="ctr">
              <a:lnSpc>
                <a:spcPct val="100000"/>
              </a:lnSpc>
            </a:pP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40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Применение ситуационных задач для определения и формирования </a:t>
            </a:r>
            <a:r>
              <a:rPr lang="ru-RU" sz="4000" dirty="0" err="1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профориентационных</a:t>
            </a:r>
            <a:r>
              <a:rPr lang="ru-RU" sz="4000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компетенций обучающихся</a:t>
            </a:r>
            <a:endParaRPr lang="ru-RU" sz="3600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50" name="TextBox 2"/>
          <p:cNvSpPr txBox="1"/>
          <p:nvPr/>
        </p:nvSpPr>
        <p:spPr>
          <a:xfrm>
            <a:off x="5633049" y="4666891"/>
            <a:ext cx="5900468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err="1">
                <a:solidFill>
                  <a:schemeClr val="bg1">
                    <a:lumMod val="85000"/>
                    <a:lumOff val="15000"/>
                  </a:schemeClr>
                </a:solidFill>
              </a:rPr>
              <a:t>Резникова</a:t>
            </a:r>
            <a:r>
              <a:rPr lang="ru-RU" b="1" i="1" dirty="0">
                <a:solidFill>
                  <a:schemeClr val="bg1">
                    <a:lumMod val="85000"/>
                    <a:lumOff val="15000"/>
                  </a:schemeClr>
                </a:solidFill>
              </a:rPr>
              <a:t> И.С.</a:t>
            </a:r>
            <a:r>
              <a:rPr lang="ru-RU" b="1" dirty="0">
                <a:solidFill>
                  <a:schemeClr val="bg1">
                    <a:lumMod val="85000"/>
                    <a:lumOff val="15000"/>
                  </a:schemeClr>
                </a:solidFill>
              </a:rPr>
              <a:t>, старший преподаватель кафедры психологии образования и развития ВГСПУ,  руководитель Краснооктябрьского методического объединения педагогов – психологов, педагог-психолог МОУ СШ №20 Краснооктябрьского района Волгограда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Пользовательская">
  <a:themeElements>
    <a:clrScheme name="Swiss">
      <a:dk1>
        <a:srgbClr val="000000"/>
      </a:dk1>
      <a:lt1>
        <a:srgbClr val="FFFFFF"/>
      </a:lt1>
      <a:dk2>
        <a:srgbClr val="E4E4E4"/>
      </a:dk2>
      <a:lt2>
        <a:srgbClr val="7CA655"/>
      </a:lt2>
      <a:accent1>
        <a:srgbClr val="A9D4DB"/>
      </a:accent1>
      <a:accent2>
        <a:srgbClr val="FBE284"/>
      </a:accent2>
      <a:accent3>
        <a:srgbClr val="4495A2"/>
      </a:accent3>
      <a:accent4>
        <a:srgbClr val="AA5881"/>
      </a:accent4>
      <a:accent5>
        <a:srgbClr val="E06742"/>
      </a:accent5>
      <a:accent6>
        <a:srgbClr val="F9D448"/>
      </a:accent6>
      <a:hlink>
        <a:srgbClr val="4495A2"/>
      </a:hlink>
      <a:folHlink>
        <a:srgbClr val="AA5881"/>
      </a:folHlink>
    </a:clrScheme>
    <a:fontScheme name="Custom 175">
      <a:majorFont>
        <a:latin typeface="Franklin Gothic Demi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ackground xmlns="71af3243-3dd4-4a8d-8c0d-dd76da1f02a5">false</Background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43B58F8D-A956-439C-A23C-CD73C75EDF04}">
  <ds:schemaRefs>
    <ds:schemaRef ds:uri="http://schemas.microsoft.com/office/2006/metadata/properties"/>
    <ds:schemaRef ds:uri="http://schemas.microsoft.com/office/infopath/2007/PartnerControls"/>
    <ds:schemaRef ds:uri="71af3243-3dd4-4a8d-8c0d-dd76da1f02a5"/>
    <ds:schemaRef ds:uri="http://schemas.microsoft.com/sharepoint/v3"/>
    <ds:schemaRef ds:uri="230e9df3-be65-4c73-a93b-d1236ebd677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2941</Words>
  <Application>Microsoft Office PowerPoint</Application>
  <PresentationFormat>Произвольный</PresentationFormat>
  <Paragraphs>363</Paragraphs>
  <Slides>76</Slides>
  <Notes>23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76</vt:i4>
      </vt:variant>
    </vt:vector>
  </HeadingPairs>
  <TitlesOfParts>
    <vt:vector size="77" baseType="lpstr">
      <vt:lpstr>Пользовательская</vt:lpstr>
      <vt:lpstr>Муниципальное общеобразовательное учреждение   «Средняя школа № 91 Краснооктябрьского района Волгограда»   </vt:lpstr>
      <vt:lpstr>   Региональный семинар на тему: «Перспективные практики реализации профориентационного минимума для учащихся 6-9 классов»</vt:lpstr>
      <vt:lpstr>Слайд 3</vt:lpstr>
      <vt:lpstr>Цель проекта:</vt:lpstr>
      <vt:lpstr>Задачи проекта:</vt:lpstr>
      <vt:lpstr>Актуальность проекта</vt:lpstr>
      <vt:lpstr>Слайд 7</vt:lpstr>
      <vt:lpstr>Направления работы педагогического коллектива</vt:lpstr>
      <vt:lpstr>   Применение ситуационных задач для определения и формирования профориентационных компетенций обучающихся</vt:lpstr>
      <vt:lpstr>   Групповое консультирование родителей как эффективная форма взаимодействия с родителями в рамках реализации профессионального минимума</vt:lpstr>
      <vt:lpstr>Слайд 11</vt:lpstr>
      <vt:lpstr>Инсценировка   «Услышать ребенка»</vt:lpstr>
      <vt:lpstr>Стили воспитания</vt:lpstr>
      <vt:lpstr>Шапка вопросов</vt:lpstr>
      <vt:lpstr>Родительские собрания в форме консультирования</vt:lpstr>
      <vt:lpstr>Развитие подростка</vt:lpstr>
      <vt:lpstr>Младшие подростки и профессиональное самоопределение</vt:lpstr>
      <vt:lpstr>Старшие подростки и профессиональное самоопределение</vt:lpstr>
      <vt:lpstr>Слайд 19</vt:lpstr>
      <vt:lpstr>Слайд 20</vt:lpstr>
      <vt:lpstr>Слайд 21</vt:lpstr>
      <vt:lpstr>Направления работы с родителями</vt:lpstr>
      <vt:lpstr>Слайд 23</vt:lpstr>
      <vt:lpstr>   ПРОФОРИЕНТАЦИОННЫЙ  ПОТЕНЦИАЛ УРОЧНОЙ ДЕЯТЕЛЬНОСТИ </vt:lpstr>
      <vt:lpstr>Слайд 25</vt:lpstr>
      <vt:lpstr>Слайд 26</vt:lpstr>
      <vt:lpstr>Обществознание как учебный предмет </vt:lpstr>
      <vt:lpstr>Формы работы</vt:lpstr>
      <vt:lpstr>9 класс - период, когда необходимо уделить особое внимание профориентации📌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Краткое содержание темы 1-го урока</vt:lpstr>
      <vt:lpstr>Работы учащихся 9 класса на тему: «Мониторинг профессий»</vt:lpstr>
      <vt:lpstr>Результаты мониторинга </vt:lpstr>
      <vt:lpstr>Специальности (профессии)  в различных отраслях промышленности</vt:lpstr>
      <vt:lpstr>Игра «мой выбор»</vt:lpstr>
      <vt:lpstr>   Взаимосвязь развития личности обучающегося и реализации профориетационного минимума при организации дополнительного образования</vt:lpstr>
      <vt:lpstr>«Взаимосвязь развития личности обучающегося и реализация профориентационного минимума при организации дополнительного образования через использование потенциала социальных партнеров и волонтерства»  </vt:lpstr>
      <vt:lpstr>           ВАЖНО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Молодежная общероссийская организация «Российские студенческие отряды» (РСО)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2023-12-19T20:12:12Z</dcterms:created>
  <dcterms:modified xsi:type="dcterms:W3CDTF">2025-03-21T06:16:45Z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ICV">
    <vt:lpwstr>35f3c4bbb96d41ef8d1bdbc80b801219</vt:lpwstr>
  </property>
</Properties>
</file>