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9" r:id="rId3"/>
    <p:sldId id="256" r:id="rId4"/>
    <p:sldId id="280" r:id="rId5"/>
    <p:sldId id="257" r:id="rId6"/>
    <p:sldId id="283" r:id="rId7"/>
    <p:sldId id="260" r:id="rId8"/>
    <p:sldId id="261" r:id="rId9"/>
    <p:sldId id="282" r:id="rId10"/>
    <p:sldId id="286" r:id="rId11"/>
    <p:sldId id="262" r:id="rId12"/>
    <p:sldId id="281" r:id="rId13"/>
    <p:sldId id="276" r:id="rId14"/>
    <p:sldId id="265" r:id="rId15"/>
    <p:sldId id="285" r:id="rId16"/>
    <p:sldId id="267" r:id="rId17"/>
    <p:sldId id="268" r:id="rId18"/>
    <p:sldId id="284" r:id="rId19"/>
    <p:sldId id="287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67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6BDFD-D88D-4CD1-BE71-96CCB6ED26E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EFDEC-0C7C-4976-BD07-6A9A7CD344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EFDEC-0C7C-4976-BD07-6A9A7CD344D1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udryashovamarina1306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9377\Desktop\IMG_8161.MO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79377\Desktop\IMG_8136.MP4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3-08-22_19-24-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5765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5380672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Моб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. тел: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8 – 937 – 707- 82 – 51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Эл. почта: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  <a:hlinkClick r:id="rId3"/>
              </a:rPr>
              <a:t>kudryashovamarina1306@mail.ru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Hd8HWm-P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079993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gx-OpRdTO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500306"/>
            <a:ext cx="4953035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MugVW8mO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4963"/>
            <a:ext cx="5072066" cy="285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1646509213_4-abrakadabra-fun-p-znachok-vzaimodeistviya-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4429132"/>
            <a:ext cx="1665981" cy="1643074"/>
          </a:xfrm>
          <a:prstGeom prst="rect">
            <a:avLst/>
          </a:prstGeom>
        </p:spPr>
      </p:pic>
      <p:pic>
        <p:nvPicPr>
          <p:cNvPr id="8" name="Рисунок 7" descr="20221012_1406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5429288" cy="305397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20221012_133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071810"/>
            <a:ext cx="5643569" cy="31745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72198" y="92867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itchFamily="34" charset="0"/>
              </a:rPr>
              <a:t>Взаимодействие учеников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МОУ СШ №91 и студентов ВГСПУ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00438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Century Gothic" pitchFamily="34" charset="0"/>
              </a:rPr>
              <a:t>Игра</a:t>
            </a:r>
            <a:r>
              <a:rPr lang="ru-RU" dirty="0" smtClean="0">
                <a:latin typeface="Century Gothic" pitchFamily="34" charset="0"/>
              </a:rPr>
              <a:t> </a:t>
            </a:r>
          </a:p>
          <a:p>
            <a:pPr algn="ctr"/>
            <a:r>
              <a:rPr lang="ru-RU" dirty="0" smtClean="0">
                <a:latin typeface="Century Gothic" pitchFamily="34" charset="0"/>
              </a:rPr>
              <a:t>«Мир профессий: 5 увлекательных типов»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5241036" y="624840"/>
            <a:ext cx="2001012" cy="381000"/>
          </a:xfrm>
          <a:custGeom>
            <a:avLst/>
            <a:gdLst>
              <a:gd name="connsiteX0" fmla="*/ 2001012 w 2001012"/>
              <a:gd name="connsiteY0" fmla="*/ 381000 h 381000"/>
              <a:gd name="connsiteX1" fmla="*/ 1370076 w 2001012"/>
              <a:gd name="connsiteY1" fmla="*/ 15240 h 381000"/>
              <a:gd name="connsiteX2" fmla="*/ 199644 w 2001012"/>
              <a:gd name="connsiteY2" fmla="*/ 289560 h 381000"/>
              <a:gd name="connsiteX3" fmla="*/ 172212 w 2001012"/>
              <a:gd name="connsiteY3" fmla="*/ 28956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012" h="381000">
                <a:moveTo>
                  <a:pt x="2001012" y="381000"/>
                </a:moveTo>
                <a:cubicBezTo>
                  <a:pt x="1835658" y="205740"/>
                  <a:pt x="1670304" y="30480"/>
                  <a:pt x="1370076" y="15240"/>
                </a:cubicBezTo>
                <a:cubicBezTo>
                  <a:pt x="1069848" y="0"/>
                  <a:pt x="399288" y="243840"/>
                  <a:pt x="199644" y="289560"/>
                </a:cubicBezTo>
                <a:cubicBezTo>
                  <a:pt x="0" y="335280"/>
                  <a:pt x="86106" y="312420"/>
                  <a:pt x="172212" y="2895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8286776" y="1928802"/>
            <a:ext cx="496824" cy="1874520"/>
          </a:xfrm>
          <a:custGeom>
            <a:avLst/>
            <a:gdLst>
              <a:gd name="connsiteX0" fmla="*/ 51816 w 496824"/>
              <a:gd name="connsiteY0" fmla="*/ 0 h 1874520"/>
              <a:gd name="connsiteX1" fmla="*/ 490728 w 496824"/>
              <a:gd name="connsiteY1" fmla="*/ 365760 h 1874520"/>
              <a:gd name="connsiteX2" fmla="*/ 15240 w 496824"/>
              <a:gd name="connsiteY2" fmla="*/ 1024128 h 1874520"/>
              <a:gd name="connsiteX3" fmla="*/ 399288 w 496824"/>
              <a:gd name="connsiteY3" fmla="*/ 1627632 h 1874520"/>
              <a:gd name="connsiteX4" fmla="*/ 88392 w 496824"/>
              <a:gd name="connsiteY4" fmla="*/ 1874520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824" h="1874520">
                <a:moveTo>
                  <a:pt x="51816" y="0"/>
                </a:moveTo>
                <a:cubicBezTo>
                  <a:pt x="274320" y="97536"/>
                  <a:pt x="496824" y="195072"/>
                  <a:pt x="490728" y="365760"/>
                </a:cubicBezTo>
                <a:cubicBezTo>
                  <a:pt x="484632" y="536448"/>
                  <a:pt x="30480" y="813816"/>
                  <a:pt x="15240" y="1024128"/>
                </a:cubicBezTo>
                <a:cubicBezTo>
                  <a:pt x="0" y="1234440"/>
                  <a:pt x="387096" y="1485900"/>
                  <a:pt x="399288" y="1627632"/>
                </a:cubicBezTo>
                <a:cubicBezTo>
                  <a:pt x="411480" y="1769364"/>
                  <a:pt x="249936" y="1821942"/>
                  <a:pt x="88392" y="1874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Молодежная общероссийская организация </a:t>
            </a:r>
            <a:r>
              <a:rPr lang="ru-RU" sz="2000" b="1" dirty="0" smtClean="0">
                <a:latin typeface="Century Gothic" pitchFamily="34" charset="0"/>
              </a:rPr>
              <a:t>«Российские студенческие отряды» </a:t>
            </a:r>
            <a:r>
              <a:rPr lang="ru-RU" sz="2000" dirty="0" smtClean="0">
                <a:latin typeface="Century Gothic" pitchFamily="34" charset="0"/>
              </a:rPr>
              <a:t>(РСО)</a:t>
            </a:r>
            <a:endParaRPr lang="ru-RU" sz="2000" dirty="0">
              <a:latin typeface="Century Gothic" pitchFamily="34" charset="0"/>
            </a:endParaRPr>
          </a:p>
        </p:txBody>
      </p:sp>
      <p:pic>
        <p:nvPicPr>
          <p:cNvPr id="5" name="Содержимое 4" descr="photo_2024-10-09_08-58-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1" y="1714488"/>
            <a:ext cx="5048285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0694" y="1600200"/>
            <a:ext cx="3186106" cy="490063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Century Gothic" pitchFamily="34" charset="0"/>
              </a:rPr>
              <a:t>Представители РСО провели ряд мероприятий: </a:t>
            </a:r>
          </a:p>
          <a:p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знакомство учащихся с видами деятельности РСО: трудоустройство, профессиональное обучение, мероприятия социальной направленности;</a:t>
            </a:r>
          </a:p>
          <a:p>
            <a:r>
              <a:rPr lang="ru-RU" sz="1600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знакомство </a:t>
            </a:r>
            <a:r>
              <a:rPr lang="ru-RU" sz="1600" dirty="0" smtClean="0">
                <a:latin typeface="Century Gothic" pitchFamily="34" charset="0"/>
              </a:rPr>
              <a:t>с профессиональными учебными заведениями города Волгограда; </a:t>
            </a:r>
          </a:p>
          <a:p>
            <a:r>
              <a:rPr lang="ru-RU" sz="1600" dirty="0" smtClean="0">
                <a:latin typeface="Century Gothic" pitchFamily="34" charset="0"/>
              </a:rPr>
              <a:t>выступление </a:t>
            </a:r>
            <a:r>
              <a:rPr lang="ru-RU" sz="1600" dirty="0" smtClean="0">
                <a:latin typeface="Century Gothic" pitchFamily="34" charset="0"/>
              </a:rPr>
              <a:t>перед родительской общественностью.</a:t>
            </a:r>
          </a:p>
          <a:p>
            <a:pPr>
              <a:buNone/>
            </a:pP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4-05-04_23-37-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000660" cy="374613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photo_2024-05-04_23-37-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3286124"/>
            <a:ext cx="6090450" cy="342902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00694" y="1357298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latin typeface="Century Gothic" pitchFamily="34" charset="0"/>
              </a:rPr>
              <a:t>Профориентационная</a:t>
            </a:r>
            <a:r>
              <a:rPr lang="ru-RU" sz="1400" dirty="0" smtClean="0">
                <a:latin typeface="Century Gothic" pitchFamily="34" charset="0"/>
              </a:rPr>
              <a:t> игра с участием </a:t>
            </a:r>
            <a:r>
              <a:rPr lang="ru-RU" sz="1400" dirty="0" smtClean="0">
                <a:latin typeface="Century Gothic" pitchFamily="34" charset="0"/>
              </a:rPr>
              <a:t>6-9 </a:t>
            </a:r>
            <a:r>
              <a:rPr lang="ru-RU" sz="1400" dirty="0" err="1" smtClean="0">
                <a:latin typeface="Century Gothic" pitchFamily="34" charset="0"/>
              </a:rPr>
              <a:t>кл</a:t>
            </a:r>
            <a:r>
              <a:rPr lang="ru-RU" sz="1400" dirty="0" smtClean="0">
                <a:latin typeface="Century Gothic" pitchFamily="34" charset="0"/>
              </a:rPr>
              <a:t>. </a:t>
            </a: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                                 Апрель, 2024 г.</a:t>
            </a:r>
            <a:endParaRPr lang="ru-RU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9okqXnPM7GBHGApECgKpFDc2SwSIHBEeDOHkTQnUvL8C0vY7UH8UGsyIm0E-0UI1cODw7XZFE6o7hTtgwY_wLw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857652" cy="3864109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0800000">
            <a:off x="2500298" y="1428736"/>
            <a:ext cx="85725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5720" y="1428736"/>
            <a:ext cx="221457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720" y="285728"/>
            <a:ext cx="2286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latin typeface="Century Gothic" pitchFamily="34" charset="0"/>
              </a:rPr>
              <a:t>Медиа</a:t>
            </a:r>
            <a:r>
              <a:rPr lang="ru-RU" sz="1400" dirty="0" smtClean="0">
                <a:latin typeface="Century Gothic" pitchFamily="34" charset="0"/>
              </a:rPr>
              <a:t> – </a:t>
            </a:r>
          </a:p>
          <a:p>
            <a:pPr algn="ctr"/>
            <a:r>
              <a:rPr lang="ru-RU" sz="1400" dirty="0" smtClean="0">
                <a:latin typeface="Century Gothic" pitchFamily="34" charset="0"/>
              </a:rPr>
              <a:t>совокупность средств аудио-, теле- и визуальной коммуникации. </a:t>
            </a:r>
            <a:endParaRPr lang="ru-RU" sz="1400" dirty="0">
              <a:latin typeface="Century Gothic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6215074" y="1714488"/>
            <a:ext cx="785818" cy="662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000860" y="1714488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858016" y="285728"/>
            <a:ext cx="21431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entury Gothic" pitchFamily="34" charset="0"/>
              </a:rPr>
              <a:t>Интервью</a:t>
            </a:r>
            <a:r>
              <a:rPr lang="ru-RU" sz="1400" dirty="0" smtClean="0">
                <a:latin typeface="Century Gothic" pitchFamily="34" charset="0"/>
              </a:rPr>
              <a:t> – </a:t>
            </a:r>
          </a:p>
          <a:p>
            <a:pPr algn="ctr"/>
            <a:r>
              <a:rPr lang="ru-RU" sz="1400" dirty="0" smtClean="0">
                <a:latin typeface="Century Gothic" pitchFamily="34" charset="0"/>
              </a:rPr>
              <a:t>беседа  с одним или несколькими лицами по каким либо актуальным вопросам</a:t>
            </a:r>
            <a:r>
              <a:rPr lang="ru-RU" sz="1600" dirty="0" smtClean="0">
                <a:latin typeface="Century Gothic" pitchFamily="34" charset="0"/>
              </a:rPr>
              <a:t>.</a:t>
            </a:r>
            <a:endParaRPr lang="ru-RU" sz="1600" dirty="0">
              <a:latin typeface="Century Gothic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0800000">
            <a:off x="928662" y="3143248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8662" y="285749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Преимущества</a:t>
            </a:r>
            <a:endParaRPr lang="ru-RU" sz="1400" b="1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43702" y="3000372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entury Gothic" pitchFamily="34" charset="0"/>
              </a:rPr>
              <a:t>Недостатки</a:t>
            </a:r>
            <a:endParaRPr lang="ru-RU" sz="1400" b="1" dirty="0">
              <a:latin typeface="Century Gothic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10800000">
            <a:off x="6572264" y="3286124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5720" y="3214686"/>
            <a:ext cx="2286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 Развитие коммуникативных умений;</a:t>
            </a:r>
          </a:p>
          <a:p>
            <a:pPr algn="r"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Развитие творческого потенциала; </a:t>
            </a:r>
          </a:p>
          <a:p>
            <a:pPr algn="r"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Информация преподносится доступно и понятно; </a:t>
            </a:r>
          </a:p>
          <a:p>
            <a:pPr algn="r"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Развитие критического мышления; </a:t>
            </a:r>
          </a:p>
          <a:p>
            <a:pPr algn="r"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Познают азы профессии (в т.ч </a:t>
            </a:r>
            <a:r>
              <a:rPr lang="ru-RU" sz="1400" dirty="0" err="1" smtClean="0">
                <a:latin typeface="Century Gothic" pitchFamily="34" charset="0"/>
              </a:rPr>
              <a:t>жураналистика</a:t>
            </a:r>
            <a:r>
              <a:rPr lang="ru-RU" sz="1400" dirty="0" smtClean="0">
                <a:latin typeface="Century Gothic" pitchFamily="34" charset="0"/>
              </a:rPr>
              <a:t>, </a:t>
            </a:r>
            <a:r>
              <a:rPr lang="ru-RU" sz="1400" dirty="0" err="1" smtClean="0">
                <a:latin typeface="Century Gothic" pitchFamily="34" charset="0"/>
              </a:rPr>
              <a:t>блоггинг</a:t>
            </a:r>
            <a:r>
              <a:rPr lang="ru-RU" sz="1400" dirty="0" smtClean="0">
                <a:latin typeface="Century Gothic" pitchFamily="34" charset="0"/>
              </a:rPr>
              <a:t>, </a:t>
            </a:r>
            <a:r>
              <a:rPr lang="ru-RU" sz="1400" dirty="0" err="1" smtClean="0">
                <a:latin typeface="Century Gothic" pitchFamily="34" charset="0"/>
              </a:rPr>
              <a:t>видеомонтажер</a:t>
            </a:r>
            <a:r>
              <a:rPr lang="ru-RU" sz="1400" dirty="0" smtClean="0">
                <a:latin typeface="Century Gothic" pitchFamily="34" charset="0"/>
              </a:rPr>
              <a:t>). 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2264" y="3357562"/>
            <a:ext cx="22860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 Отсутствие мотивации и быстрое «выгорание»;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Технические ограничения;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 smtClean="0">
                <a:latin typeface="Century Gothic" pitchFamily="34" charset="0"/>
              </a:rPr>
              <a:t>Недостаток времени.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>
              <a:latin typeface="Century Gothic" pitchFamily="34" charset="0"/>
            </a:endParaRPr>
          </a:p>
        </p:txBody>
      </p:sp>
      <p:pic>
        <p:nvPicPr>
          <p:cNvPr id="20" name="Рисунок 19" descr="photo_2024-05-05_12-28-14.jpg"/>
          <p:cNvPicPr>
            <a:picLocks noChangeAspect="1"/>
          </p:cNvPicPr>
          <p:nvPr/>
        </p:nvPicPr>
        <p:blipFill>
          <a:blip r:embed="rId3"/>
          <a:srcRect l="17361" t="19767" r="19397" b="6172"/>
          <a:stretch>
            <a:fillRect/>
          </a:stretch>
        </p:blipFill>
        <p:spPr>
          <a:xfrm>
            <a:off x="5857884" y="5214950"/>
            <a:ext cx="857256" cy="10287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57884" y="6286520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Apple </a:t>
            </a:r>
            <a:endParaRPr lang="ru-RU" sz="1400" dirty="0">
              <a:latin typeface="Century Gothic" pitchFamily="34" charset="0"/>
            </a:endParaRPr>
          </a:p>
        </p:txBody>
      </p:sp>
      <p:pic>
        <p:nvPicPr>
          <p:cNvPr id="23" name="Рисунок 22" descr="photo_2024-05-05_12-28-15.jpg"/>
          <p:cNvPicPr>
            <a:picLocks noChangeAspect="1"/>
          </p:cNvPicPr>
          <p:nvPr/>
        </p:nvPicPr>
        <p:blipFill>
          <a:blip r:embed="rId4"/>
          <a:srcRect r="18083"/>
          <a:stretch>
            <a:fillRect/>
          </a:stretch>
        </p:blipFill>
        <p:spPr>
          <a:xfrm>
            <a:off x="6715140" y="5572140"/>
            <a:ext cx="2143108" cy="71437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86644" y="628652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entury Gothic" pitchFamily="34" charset="0"/>
              </a:rPr>
              <a:t>Android</a:t>
            </a:r>
            <a:endParaRPr lang="ru-RU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ин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14356"/>
            <a:ext cx="9144065" cy="5143536"/>
          </a:xfrm>
          <a:prstGeom prst="rect">
            <a:avLst/>
          </a:prstGeom>
        </p:spPr>
      </p:pic>
      <p:pic>
        <p:nvPicPr>
          <p:cNvPr id="4" name="Рисунок 3" descr="ин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4356"/>
            <a:ext cx="9144000" cy="521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816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57752" y="142852"/>
            <a:ext cx="4143404" cy="500066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929190" y="21429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Century Gothic" pitchFamily="34" charset="0"/>
              </a:rPr>
              <a:t>Отрывок интервью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5185449-logotip-rosseti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928670"/>
            <a:ext cx="3534096" cy="2357430"/>
          </a:xfrm>
          <a:prstGeom prst="rect">
            <a:avLst/>
          </a:prstGeom>
        </p:spPr>
      </p:pic>
      <p:pic>
        <p:nvPicPr>
          <p:cNvPr id="4" name="Рисунок 3" descr="photo_2024-04-15_22-58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496"/>
            <a:ext cx="4857784" cy="3643338"/>
          </a:xfrm>
          <a:prstGeom prst="ellipse">
            <a:avLst/>
          </a:prstGeom>
          <a:noFill/>
          <a:ln w="0" cap="rnd">
            <a:noFill/>
            <a:round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photo_2024-04-15_22-58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85728"/>
            <a:ext cx="4143404" cy="5524539"/>
          </a:xfrm>
          <a:prstGeom prst="ellipse">
            <a:avLst/>
          </a:prstGeom>
          <a:ln w="0" cap="rnd" cmpd="sng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64291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entury Gothic" pitchFamily="34" charset="0"/>
              </a:rPr>
              <a:t>Экскурсия учеников 8 «А» класса на предприятие компании «</a:t>
            </a:r>
            <a:r>
              <a:rPr lang="ru-RU" sz="1600" dirty="0" err="1" smtClean="0">
                <a:latin typeface="Century Gothic" pitchFamily="34" charset="0"/>
              </a:rPr>
              <a:t>Россети</a:t>
            </a:r>
            <a:r>
              <a:rPr lang="ru-RU" sz="1600" dirty="0" smtClean="0">
                <a:latin typeface="Century Gothic" pitchFamily="34" charset="0"/>
              </a:rPr>
              <a:t>»</a:t>
            </a:r>
            <a:endParaRPr lang="ru-RU" sz="16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hoto_2024-10-09_09-16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214290"/>
            <a:ext cx="4357718" cy="326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4-10-09_09-16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18297"/>
            <a:ext cx="4214810" cy="3161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14942" y="428604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Тематика мастер-классов:</a:t>
            </a:r>
          </a:p>
          <a:p>
            <a:pPr>
              <a:buFontTx/>
              <a:buChar char="-"/>
            </a:pPr>
            <a:r>
              <a:rPr lang="ru-RU" dirty="0" smtClean="0">
                <a:latin typeface="Century Gothic" pitchFamily="34" charset="0"/>
              </a:rPr>
              <a:t>«</a:t>
            </a:r>
            <a:r>
              <a:rPr lang="ru-RU" dirty="0" smtClean="0">
                <a:latin typeface="Century Gothic" pitchFamily="34" charset="0"/>
              </a:rPr>
              <a:t>Профессия пожарного</a:t>
            </a:r>
            <a:r>
              <a:rPr lang="ru-RU" dirty="0" smtClean="0">
                <a:latin typeface="Century Gothic" pitchFamily="34" charset="0"/>
              </a:rPr>
              <a:t>»;</a:t>
            </a:r>
          </a:p>
          <a:p>
            <a:pPr>
              <a:buFontTx/>
              <a:buChar char="-"/>
            </a:pPr>
            <a:r>
              <a:rPr lang="ru-RU" dirty="0" smtClean="0">
                <a:latin typeface="Century Gothic" pitchFamily="34" charset="0"/>
              </a:rPr>
              <a:t>«Есть такая профессия – Спасатель</a:t>
            </a:r>
            <a:r>
              <a:rPr lang="ru-RU" dirty="0" smtClean="0">
                <a:latin typeface="Century Gothic" pitchFamily="34" charset="0"/>
              </a:rPr>
              <a:t>»;</a:t>
            </a:r>
          </a:p>
          <a:p>
            <a:pPr>
              <a:buFontTx/>
              <a:buChar char="-"/>
            </a:pPr>
            <a:r>
              <a:rPr lang="ru-RU" dirty="0" smtClean="0">
                <a:latin typeface="Century Gothic" pitchFamily="34" charset="0"/>
              </a:rPr>
              <a:t>«Есть такая профессия – Родину защищать</a:t>
            </a:r>
            <a:r>
              <a:rPr lang="ru-RU" dirty="0" smtClean="0">
                <a:latin typeface="Century Gothic" pitchFamily="34" charset="0"/>
              </a:rPr>
              <a:t>»</a:t>
            </a:r>
          </a:p>
          <a:p>
            <a:pPr>
              <a:buFontTx/>
              <a:buChar char="-"/>
            </a:pPr>
            <a:r>
              <a:rPr lang="ru-RU" dirty="0" smtClean="0">
                <a:latin typeface="Century Gothic" pitchFamily="34" charset="0"/>
              </a:rPr>
              <a:t>Если армия сильна, непобедима и страна»</a:t>
            </a:r>
            <a:endParaRPr lang="ru-RU" dirty="0">
              <a:latin typeface="Century Gothic" pitchFamily="34" charset="0"/>
            </a:endParaRPr>
          </a:p>
        </p:txBody>
      </p:sp>
      <p:pic>
        <p:nvPicPr>
          <p:cNvPr id="9" name="Рисунок 8" descr="yKgIJCmTi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18274"/>
            <a:ext cx="4357718" cy="3161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P9naG3Vt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000372"/>
            <a:ext cx="4786314" cy="3589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1400" dirty="0" smtClean="0">
                <a:latin typeface="Century Gothic" pitchFamily="34" charset="0"/>
              </a:rPr>
              <a:t>6 мая на базе МОУ СШ №91 прошел районный обучающий семинар «Направления работы педагогического коллектива по реализации </a:t>
            </a:r>
            <a:r>
              <a:rPr lang="ru-RU" sz="1400" dirty="0" err="1" smtClean="0">
                <a:latin typeface="Century Gothic" pitchFamily="34" charset="0"/>
              </a:rPr>
              <a:t>профориентационного</a:t>
            </a:r>
            <a:r>
              <a:rPr lang="ru-RU" sz="1400" dirty="0" smtClean="0">
                <a:latin typeface="Century Gothic" pitchFamily="34" charset="0"/>
              </a:rPr>
              <a:t> минимума для учащихся 6-9 классов».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/>
            </a:r>
            <a:br>
              <a:rPr lang="ru-RU" sz="1400" dirty="0" smtClean="0">
                <a:latin typeface="Century Gothic" pitchFamily="34" charset="0"/>
              </a:rPr>
            </a:br>
            <a:endParaRPr lang="ru-RU" sz="1400" dirty="0">
              <a:latin typeface="Century Gothic" pitchFamily="34" charset="0"/>
            </a:endParaRPr>
          </a:p>
        </p:txBody>
      </p:sp>
      <p:pic>
        <p:nvPicPr>
          <p:cNvPr id="4" name="Содержимое 3" descr="fmbHlNwrZ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85794"/>
            <a:ext cx="4286280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500306"/>
            <a:ext cx="8072494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atin typeface="Century Gothic" pitchFamily="34" charset="0"/>
              </a:rPr>
              <a:t>Специфика реализации работы РИП </a:t>
            </a:r>
            <a:br>
              <a:rPr lang="ru-RU" sz="2400" dirty="0" smtClean="0">
                <a:latin typeface="Century Gothic" pitchFamily="34" charset="0"/>
              </a:rPr>
            </a:br>
            <a:r>
              <a:rPr lang="ru-RU" sz="2400" dirty="0" smtClean="0">
                <a:latin typeface="Century Gothic" pitchFamily="34" charset="0"/>
              </a:rPr>
              <a:t>в «МОУ СШ №91Краснооктябрьского района г. Волгограда за 2023-2024 учебный год</a:t>
            </a:r>
            <a:endParaRPr lang="ru-RU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Qv52NL24t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85786" y="4857760"/>
            <a:ext cx="814393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>
                <a:latin typeface="Century Gothic" pitchFamily="34" charset="0"/>
              </a:rPr>
              <a:t>«У каждого человека есть задатки, дарования, талант к определенному виду или нескольким видам (отраслям) деятельности. Как раз эту индивидуальность и надо умело распознать, направить затем жизненную практику ученика по такому пути, чтобы в каждый период развития ребенок достигал, образно говоря, своего потолка.»</a:t>
            </a:r>
            <a:br>
              <a:rPr lang="ru-RU" sz="1400" i="1" dirty="0" smtClean="0">
                <a:latin typeface="Century Gothic" pitchFamily="34" charset="0"/>
              </a:rPr>
            </a:br>
            <a:r>
              <a:rPr lang="ru-RU" sz="1400" i="1" dirty="0" smtClean="0">
                <a:latin typeface="Century Gothic" pitchFamily="34" charset="0"/>
              </a:rPr>
              <a:t>В.А. Сухомлинский</a:t>
            </a:r>
          </a:p>
          <a:p>
            <a:pPr algn="r"/>
            <a:endParaRPr lang="ru-RU" sz="1400" i="1" dirty="0" smtClean="0">
              <a:latin typeface="Century Gothic" pitchFamily="34" charset="0"/>
            </a:endParaRPr>
          </a:p>
          <a:p>
            <a:pPr algn="ctr"/>
            <a:endParaRPr lang="ru-RU" sz="1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СПАСИБО ЗА ВНИМАНИЕ!</a:t>
            </a:r>
            <a:endParaRPr lang="ru-RU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143932" cy="21129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latin typeface="Century Gothic" pitchFamily="34" charset="0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Century Gothic" pitchFamily="34" charset="0"/>
                <a:ea typeface="Times New Roman"/>
                <a:cs typeface="Times New Roman"/>
              </a:rPr>
            </a:br>
            <a:r>
              <a:rPr lang="ru-RU" sz="1800" dirty="0" smtClean="0">
                <a:latin typeface="Century Gothic" pitchFamily="34" charset="0"/>
                <a:ea typeface="Times New Roman"/>
                <a:cs typeface="Times New Roman"/>
              </a:rPr>
              <a:t>Специфика </a:t>
            </a:r>
            <a:r>
              <a:rPr lang="ru-RU" sz="1800" dirty="0" smtClean="0">
                <a:latin typeface="Century Gothic" pitchFamily="34" charset="0"/>
                <a:ea typeface="Times New Roman"/>
                <a:cs typeface="Times New Roman"/>
              </a:rPr>
              <a:t>работы педагогического коллектива МОУ СШ №91 в рамках РИП «Психолого-педагогическое сопровождение реализации </a:t>
            </a:r>
            <a:r>
              <a:rPr lang="ru-RU" sz="1800" dirty="0" err="1" smtClean="0">
                <a:latin typeface="Century Gothic" pitchFamily="34" charset="0"/>
                <a:ea typeface="Times New Roman"/>
                <a:cs typeface="Times New Roman"/>
              </a:rPr>
              <a:t>профориентационного</a:t>
            </a:r>
            <a:r>
              <a:rPr lang="ru-RU" sz="1800" dirty="0" smtClean="0">
                <a:latin typeface="Century Gothic" pitchFamily="34" charset="0"/>
                <a:ea typeface="Times New Roman"/>
                <a:cs typeface="Times New Roman"/>
              </a:rPr>
              <a:t> минимума для учащихся 6-9 классов» в 2023-2024 г. (использование потенциала социальных партнеров и </a:t>
            </a:r>
            <a:r>
              <a:rPr lang="ru-RU" sz="1800" dirty="0" err="1" smtClean="0">
                <a:latin typeface="Century Gothic" pitchFamily="34" charset="0"/>
                <a:ea typeface="Times New Roman"/>
                <a:cs typeface="Times New Roman"/>
              </a:rPr>
              <a:t>волонтерства</a:t>
            </a:r>
            <a:r>
              <a:rPr lang="ru-RU" sz="1800" dirty="0" smtClean="0">
                <a:latin typeface="Century Gothic" pitchFamily="34" charset="0"/>
                <a:ea typeface="Times New Roman"/>
                <a:cs typeface="Times New Roman"/>
              </a:rPr>
              <a:t> при формировании личностных качеств обучающихся)</a:t>
            </a:r>
            <a:r>
              <a:rPr lang="ru-RU" sz="1800" dirty="0" smtClean="0">
                <a:ea typeface="Times New Roman"/>
                <a:cs typeface="Times New Roman"/>
              </a:rPr>
              <a:t/>
            </a:r>
            <a:br>
              <a:rPr lang="ru-RU" sz="1800" dirty="0" smtClean="0">
                <a:ea typeface="Times New Roman"/>
                <a:cs typeface="Times New Roman"/>
              </a:rPr>
            </a:br>
            <a:endParaRPr lang="ru-RU" sz="1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entury Gothic" pitchFamily="34" charset="0"/>
              </a:rPr>
              <a:t>Цель проекта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Century Gothic" pitchFamily="34" charset="0"/>
              </a:rPr>
              <a:t>создание </a:t>
            </a:r>
            <a:r>
              <a:rPr lang="ru-RU" dirty="0" smtClean="0">
                <a:latin typeface="Century Gothic" pitchFamily="34" charset="0"/>
              </a:rPr>
              <a:t>системы работы, обеспечивающей успешную реализацию </a:t>
            </a:r>
            <a:r>
              <a:rPr lang="ru-RU" dirty="0" err="1" smtClean="0">
                <a:latin typeface="Century Gothic" pitchFamily="34" charset="0"/>
              </a:rPr>
              <a:t>профориентационного</a:t>
            </a:r>
            <a:r>
              <a:rPr lang="ru-RU" dirty="0" smtClean="0">
                <a:latin typeface="Century Gothic" pitchFamily="34" charset="0"/>
              </a:rPr>
              <a:t> минимума для учащихся 6-9 классов (на базовом уровне).</a:t>
            </a:r>
          </a:p>
          <a:p>
            <a:r>
              <a:rPr lang="ru-RU" dirty="0" smtClean="0">
                <a:latin typeface="Century Gothic" pitchFamily="34" charset="0"/>
              </a:rPr>
              <a:t>предполагаем</a:t>
            </a:r>
            <a:r>
              <a:rPr lang="ru-RU" dirty="0" smtClean="0">
                <a:latin typeface="Century Gothic" pitchFamily="34" charset="0"/>
              </a:rPr>
              <a:t>, что </a:t>
            </a:r>
            <a:r>
              <a:rPr lang="ru-RU" b="1" dirty="0" smtClean="0">
                <a:latin typeface="Century Gothic" pitchFamily="34" charset="0"/>
              </a:rPr>
              <a:t>итогом</a:t>
            </a:r>
            <a:r>
              <a:rPr lang="ru-RU" dirty="0" smtClean="0">
                <a:latin typeface="Century Gothic" pitchFamily="34" charset="0"/>
              </a:rPr>
              <a:t> нашей работы будет – модель деятельности,  способствующей формированию личностных качеств учащихся, которые позволят им осознанно выбрать свой профессиональный путь.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bd02c8b0435e6740b04637ac581f3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12" y="214290"/>
            <a:ext cx="2000240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4920-NPZFIK-3800x3799_c.jpg"/>
          <p:cNvPicPr>
            <a:picLocks noChangeAspect="1"/>
          </p:cNvPicPr>
          <p:nvPr/>
        </p:nvPicPr>
        <p:blipFill>
          <a:blip r:embed="rId2" cstate="print">
            <a:lum bright="-20000" contrast="-52000"/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3071810"/>
            <a:ext cx="4143404" cy="7858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28860" y="3286124"/>
            <a:ext cx="4214842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 НАПРАВЛЕНИЕ ДЕЯТЕЛЬНОСТИ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2844" y="1643050"/>
            <a:ext cx="2286016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192880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Century Gothic" pitchFamily="34" charset="0"/>
              </a:rPr>
              <a:t>Взаимодействие с </a:t>
            </a:r>
            <a:r>
              <a:rPr lang="ru-RU" sz="1200" b="1" dirty="0" smtClean="0">
                <a:latin typeface="Century Gothic" pitchFamily="34" charset="0"/>
              </a:rPr>
              <a:t>«Движением первых»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643702" y="1643050"/>
            <a:ext cx="2143140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Взаимодействие со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студенчеством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57158" y="4143380"/>
            <a:ext cx="2428892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Развитие </a:t>
            </a:r>
            <a:r>
              <a:rPr lang="ru-RU" sz="1200" dirty="0" err="1" smtClean="0">
                <a:solidFill>
                  <a:schemeClr val="tx1"/>
                </a:solidFill>
                <a:latin typeface="Century Gothic" pitchFamily="34" charset="0"/>
              </a:rPr>
              <a:t>медиа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, через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интервьюирование 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57950" y="4071942"/>
            <a:ext cx="2286016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Использование </a:t>
            </a:r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игровых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методов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2143108" y="2357430"/>
            <a:ext cx="714380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143636" y="2428868"/>
            <a:ext cx="571504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3428992" y="5000636"/>
            <a:ext cx="2428892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Экскурсии</a:t>
            </a:r>
            <a:r>
              <a:rPr lang="ru-RU" sz="1200" dirty="0" smtClean="0">
                <a:solidFill>
                  <a:schemeClr val="tx1"/>
                </a:solidFill>
                <a:latin typeface="Century Gothic" pitchFamily="34" charset="0"/>
              </a:rPr>
              <a:t> на предприятия 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45" name="Прямая со стрелкой 44"/>
          <p:cNvCxnSpPr>
            <a:stCxn id="20" idx="7"/>
          </p:cNvCxnSpPr>
          <p:nvPr/>
        </p:nvCxnSpPr>
        <p:spPr>
          <a:xfrm rot="5400000" flipH="1" flipV="1">
            <a:off x="2412116" y="3875860"/>
            <a:ext cx="463603" cy="42714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16200000" flipV="1">
            <a:off x="5929322" y="3857628"/>
            <a:ext cx="571504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5400000" flipH="1" flipV="1">
            <a:off x="3929852" y="4499776"/>
            <a:ext cx="1285884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428992" y="1000108"/>
            <a:ext cx="2143140" cy="114300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Century Gothic" pitchFamily="34" charset="0"/>
              </a:rPr>
              <a:t>РСО</a:t>
            </a:r>
            <a:endParaRPr lang="ru-RU" sz="12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4001290" y="2499512"/>
            <a:ext cx="114300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VEima7-Frj3d69TRDYbfzniQmPwSqZICPsDtWyiGJB0D6Q1K7hH0sXlfVLJ3JLSfQ_g27qhR2Z17ZdyNd0NfQ6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929" y="0"/>
            <a:ext cx="1436071" cy="1928826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142852"/>
            <a:ext cx="7572428" cy="18573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b="1" i="1" dirty="0" smtClean="0">
                <a:latin typeface="Century Gothic" pitchFamily="34" charset="0"/>
              </a:rPr>
              <a:t>      «</a:t>
            </a:r>
            <a:r>
              <a:rPr lang="ru-RU" sz="2600" b="1" i="1" dirty="0" smtClean="0">
                <a:latin typeface="Century Gothic" pitchFamily="34" charset="0"/>
              </a:rPr>
              <a:t>Движение первых»</a:t>
            </a:r>
            <a:r>
              <a:rPr lang="ru-RU" sz="2600" i="1" dirty="0" smtClean="0">
                <a:latin typeface="Century Gothic" pitchFamily="34" charset="0"/>
              </a:rPr>
              <a:t> - общероссийское общественно-государственное движение, созданное для воспитания, организации досуга подростков, и формирования мировоззрения «на основе традиционных российских духовных и нравственных ценностей».</a:t>
            </a:r>
            <a:endParaRPr lang="ru-RU" sz="2600" dirty="0" smtClean="0">
              <a:latin typeface="Century Gothic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1678"/>
            <a:ext cx="9144000" cy="45905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86512" y="3143248"/>
            <a:ext cx="2857488" cy="642942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ima7-Frj3d69TRDYbfzniQmPwSqZICPsDtWyiGJB0D6Q1K7hH0sXlfVLJ3JLSfQ_g27qhR2Z17ZdyNd0NfQ6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929" y="0"/>
            <a:ext cx="1436071" cy="1928826"/>
          </a:xfrm>
          <a:prstGeom prst="rect">
            <a:avLst/>
          </a:prstGeom>
        </p:spPr>
      </p:pic>
      <p:pic>
        <p:nvPicPr>
          <p:cNvPr id="3" name="Рисунок 2" descr="Без имен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6487042" cy="5505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786182" y="5857892"/>
            <a:ext cx="521497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НАПРАВЛЕНИЕ</a:t>
            </a:r>
            <a:b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Труд, профессия и свое дело </a:t>
            </a:r>
            <a:b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«Найди призвание!»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8136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768042"/>
            <a:ext cx="9144000" cy="508995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7643866" cy="14287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Учащиеся 7-х классов посетили компанию «Роснефть»</a:t>
            </a:r>
            <a:b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ноябрь, 2023 г.</a:t>
            </a:r>
            <a:endParaRPr lang="ru-RU" sz="16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VEima7-Frj3d69TRDYbfzniQmPwSqZICPsDtWyiGJB0D6Q1K7hH0sXlfVLJ3JLSfQ_g27qhR2Z17ZdyNd0NfQ6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8148" y="0"/>
            <a:ext cx="1285852" cy="1727063"/>
          </a:xfrm>
          <a:prstGeom prst="rect">
            <a:avLst/>
          </a:prstGeom>
        </p:spPr>
      </p:pic>
      <p:pic>
        <p:nvPicPr>
          <p:cNvPr id="7" name="Рисунок 6" descr="photo_2023-11-10_17-09-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ima7-Frj3d69TRDYbfzniQmPwSqZICPsDtWyiGJB0D6Q1K7hH0sXlfVLJ3JLSfQ_g27qhR2Z17ZdyNd0NfQ6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929" y="0"/>
            <a:ext cx="1436071" cy="19288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14744" y="5572140"/>
            <a:ext cx="5214974" cy="8572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НАПРАВЛЕНИЕ</a:t>
            </a:r>
            <a:b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Труд, профессия и свое дело </a:t>
            </a:r>
            <a:b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«Найди призвание!»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Рисунок 5" descr="Паспорт_800х504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428604"/>
            <a:ext cx="6915961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388</Words>
  <PresentationFormat>Экран (4:3)</PresentationFormat>
  <Paragraphs>55</Paragraphs>
  <Slides>21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Специфика реализации работы РИП  в «МОУ СШ №91Краснооктябрьского района г. Волгограда за 2023-2024 учебный год</vt:lpstr>
      <vt:lpstr> Специфика работы педагогического коллектива МОУ СШ №91 в рамках РИП «Психолого-педагогическое сопровождение реализации профориентационного минимума для учащихся 6-9 классов» в 2023-2024 г. (использование потенциала социальных партнеров и волонтерства при формировании личностных качеств обучающихся) </vt:lpstr>
      <vt:lpstr>Цель проекта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Молодежная общероссийская организация «Российские студенческие отряды» (РСО)</vt:lpstr>
      <vt:lpstr>Слайд 13</vt:lpstr>
      <vt:lpstr>Слайд 14</vt:lpstr>
      <vt:lpstr>Слайд 15</vt:lpstr>
      <vt:lpstr>Слайд 16</vt:lpstr>
      <vt:lpstr>Слайд 17</vt:lpstr>
      <vt:lpstr>Слайд 18</vt:lpstr>
      <vt:lpstr>6 мая на базе МОУ СШ №91 прошел районный обучающий семинар «Направления работы педагогического коллектива по реализации профориентационного минимума для учащихся 6-9 классов».  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«Взаимосвязь развития личности обучающегося и реализации проф.минимума» ПРАКТИКА</dc:title>
  <dc:creator>Марина Каштанова</dc:creator>
  <cp:lastModifiedBy>Марина Кудряшова</cp:lastModifiedBy>
  <cp:revision>73</cp:revision>
  <dcterms:created xsi:type="dcterms:W3CDTF">2024-05-02T07:19:58Z</dcterms:created>
  <dcterms:modified xsi:type="dcterms:W3CDTF">2024-10-09T10:30:06Z</dcterms:modified>
</cp:coreProperties>
</file>